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1"/>
  </p:notesMasterIdLst>
  <p:handoutMasterIdLst>
    <p:handoutMasterId r:id="rId22"/>
  </p:handoutMasterIdLst>
  <p:sldIdLst>
    <p:sldId id="491" r:id="rId2"/>
    <p:sldId id="494" r:id="rId3"/>
    <p:sldId id="496" r:id="rId4"/>
    <p:sldId id="497" r:id="rId5"/>
    <p:sldId id="498" r:id="rId6"/>
    <p:sldId id="499" r:id="rId7"/>
    <p:sldId id="506" r:id="rId8"/>
    <p:sldId id="501" r:id="rId9"/>
    <p:sldId id="503" r:id="rId10"/>
    <p:sldId id="504" r:id="rId11"/>
    <p:sldId id="505" r:id="rId12"/>
    <p:sldId id="477" r:id="rId13"/>
    <p:sldId id="479" r:id="rId14"/>
    <p:sldId id="483" r:id="rId15"/>
    <p:sldId id="449" r:id="rId16"/>
    <p:sldId id="455" r:id="rId17"/>
    <p:sldId id="433" r:id="rId18"/>
    <p:sldId id="434" r:id="rId19"/>
    <p:sldId id="508" r:id="rId2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458" autoAdjust="0"/>
  </p:normalViewPr>
  <p:slideViewPr>
    <p:cSldViewPr>
      <p:cViewPr varScale="1">
        <p:scale>
          <a:sx n="69" d="100"/>
          <a:sy n="69" d="100"/>
        </p:scale>
        <p:origin x="-1196" y="-76"/>
      </p:cViewPr>
      <p:guideLst>
        <p:guide orient="horz" pos="2160"/>
        <p:guide pos="2880"/>
      </p:guideLst>
    </p:cSldViewPr>
  </p:slideViewPr>
  <p:notesTextViewPr>
    <p:cViewPr>
      <p:scale>
        <a:sx n="100" d="100"/>
        <a:sy n="100" d="100"/>
      </p:scale>
      <p:origin x="0" y="0"/>
    </p:cViewPr>
  </p:notesTextViewPr>
  <p:sorterViewPr>
    <p:cViewPr>
      <p:scale>
        <a:sx n="82" d="100"/>
        <a:sy n="82"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6332"/>
          </a:xfrm>
          <a:prstGeom prst="rect">
            <a:avLst/>
          </a:prstGeom>
        </p:spPr>
        <p:txBody>
          <a:bodyPr vert="horz" lIns="95562" tIns="47781" rIns="95562" bIns="47781" rtlCol="0"/>
          <a:lstStyle>
            <a:lvl1pPr algn="l">
              <a:defRPr sz="1300"/>
            </a:lvl1pPr>
          </a:lstStyle>
          <a:p>
            <a:endParaRPr lang="en-NZ"/>
          </a:p>
        </p:txBody>
      </p:sp>
      <p:sp>
        <p:nvSpPr>
          <p:cNvPr id="3" name="Date Placeholder 2"/>
          <p:cNvSpPr>
            <a:spLocks noGrp="1"/>
          </p:cNvSpPr>
          <p:nvPr>
            <p:ph type="dt" sz="quarter" idx="1"/>
          </p:nvPr>
        </p:nvSpPr>
        <p:spPr>
          <a:xfrm>
            <a:off x="3850443" y="1"/>
            <a:ext cx="2945659" cy="496332"/>
          </a:xfrm>
          <a:prstGeom prst="rect">
            <a:avLst/>
          </a:prstGeom>
        </p:spPr>
        <p:txBody>
          <a:bodyPr vert="horz" lIns="95562" tIns="47781" rIns="95562" bIns="47781" rtlCol="0"/>
          <a:lstStyle>
            <a:lvl1pPr algn="r">
              <a:defRPr sz="1300"/>
            </a:lvl1pPr>
          </a:lstStyle>
          <a:p>
            <a:fld id="{93690369-EA61-4D28-ABAA-339CB8F82449}" type="datetimeFigureOut">
              <a:rPr lang="en-NZ" smtClean="0"/>
              <a:pPr/>
              <a:t>9/06/2018</a:t>
            </a:fld>
            <a:endParaRPr lang="en-NZ"/>
          </a:p>
        </p:txBody>
      </p:sp>
      <p:sp>
        <p:nvSpPr>
          <p:cNvPr id="4" name="Footer Placeholder 3"/>
          <p:cNvSpPr>
            <a:spLocks noGrp="1"/>
          </p:cNvSpPr>
          <p:nvPr>
            <p:ph type="ftr" sz="quarter" idx="2"/>
          </p:nvPr>
        </p:nvSpPr>
        <p:spPr>
          <a:xfrm>
            <a:off x="0" y="9428584"/>
            <a:ext cx="2945659" cy="496332"/>
          </a:xfrm>
          <a:prstGeom prst="rect">
            <a:avLst/>
          </a:prstGeom>
        </p:spPr>
        <p:txBody>
          <a:bodyPr vert="horz" lIns="95562" tIns="47781" rIns="95562" bIns="47781" rtlCol="0" anchor="b"/>
          <a:lstStyle>
            <a:lvl1pPr algn="l">
              <a:defRPr sz="1300"/>
            </a:lvl1pPr>
          </a:lstStyle>
          <a:p>
            <a:endParaRPr lang="en-NZ"/>
          </a:p>
        </p:txBody>
      </p:sp>
      <p:sp>
        <p:nvSpPr>
          <p:cNvPr id="5" name="Slide Number Placeholder 4"/>
          <p:cNvSpPr>
            <a:spLocks noGrp="1"/>
          </p:cNvSpPr>
          <p:nvPr>
            <p:ph type="sldNum" sz="quarter" idx="3"/>
          </p:nvPr>
        </p:nvSpPr>
        <p:spPr>
          <a:xfrm>
            <a:off x="3850443" y="9428584"/>
            <a:ext cx="2945659" cy="496332"/>
          </a:xfrm>
          <a:prstGeom prst="rect">
            <a:avLst/>
          </a:prstGeom>
        </p:spPr>
        <p:txBody>
          <a:bodyPr vert="horz" lIns="95562" tIns="47781" rIns="95562" bIns="47781" rtlCol="0" anchor="b"/>
          <a:lstStyle>
            <a:lvl1pPr algn="r">
              <a:defRPr sz="1300"/>
            </a:lvl1pPr>
          </a:lstStyle>
          <a:p>
            <a:fld id="{17E71328-DAE2-47C5-957A-12A4CF7223B5}" type="slidenum">
              <a:rPr lang="en-NZ" smtClean="0"/>
              <a:pPr/>
              <a:t>‹#›</a:t>
            </a:fld>
            <a:endParaRPr lang="en-NZ"/>
          </a:p>
        </p:txBody>
      </p:sp>
    </p:spTree>
    <p:extLst>
      <p:ext uri="{BB962C8B-B14F-4D97-AF65-F5344CB8AC3E}">
        <p14:creationId xmlns="" xmlns:p14="http://schemas.microsoft.com/office/powerpoint/2010/main" val="2223967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6332"/>
          </a:xfrm>
          <a:prstGeom prst="rect">
            <a:avLst/>
          </a:prstGeom>
        </p:spPr>
        <p:txBody>
          <a:bodyPr vert="horz" lIns="95562" tIns="47781" rIns="95562" bIns="47781" rtlCol="0"/>
          <a:lstStyle>
            <a:lvl1pPr algn="l">
              <a:defRPr sz="1300"/>
            </a:lvl1pPr>
          </a:lstStyle>
          <a:p>
            <a:endParaRPr lang="en-NZ"/>
          </a:p>
        </p:txBody>
      </p:sp>
      <p:sp>
        <p:nvSpPr>
          <p:cNvPr id="3" name="Date Placeholder 2"/>
          <p:cNvSpPr>
            <a:spLocks noGrp="1"/>
          </p:cNvSpPr>
          <p:nvPr>
            <p:ph type="dt" idx="1"/>
          </p:nvPr>
        </p:nvSpPr>
        <p:spPr>
          <a:xfrm>
            <a:off x="3850443" y="1"/>
            <a:ext cx="2945659" cy="496332"/>
          </a:xfrm>
          <a:prstGeom prst="rect">
            <a:avLst/>
          </a:prstGeom>
        </p:spPr>
        <p:txBody>
          <a:bodyPr vert="horz" lIns="95562" tIns="47781" rIns="95562" bIns="47781" rtlCol="0"/>
          <a:lstStyle>
            <a:lvl1pPr algn="r">
              <a:defRPr sz="1300"/>
            </a:lvl1pPr>
          </a:lstStyle>
          <a:p>
            <a:fld id="{854AD07A-8AE9-4621-8908-CC63674184FC}" type="datetimeFigureOut">
              <a:rPr lang="en-NZ" smtClean="0"/>
              <a:pPr/>
              <a:t>9/06/2018</a:t>
            </a:fld>
            <a:endParaRPr lang="en-NZ"/>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5562" tIns="47781" rIns="95562" bIns="47781" rtlCol="0" anchor="ctr"/>
          <a:lstStyle/>
          <a:p>
            <a:endParaRPr lang="en-NZ"/>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5562" tIns="47781" rIns="95562" bIns="4778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9428584"/>
            <a:ext cx="2945659" cy="496332"/>
          </a:xfrm>
          <a:prstGeom prst="rect">
            <a:avLst/>
          </a:prstGeom>
        </p:spPr>
        <p:txBody>
          <a:bodyPr vert="horz" lIns="95562" tIns="47781" rIns="95562" bIns="47781" rtlCol="0" anchor="b"/>
          <a:lstStyle>
            <a:lvl1pPr algn="l">
              <a:defRPr sz="1300"/>
            </a:lvl1pPr>
          </a:lstStyle>
          <a:p>
            <a:endParaRPr lang="en-NZ"/>
          </a:p>
        </p:txBody>
      </p:sp>
      <p:sp>
        <p:nvSpPr>
          <p:cNvPr id="7" name="Slide Number Placeholder 6"/>
          <p:cNvSpPr>
            <a:spLocks noGrp="1"/>
          </p:cNvSpPr>
          <p:nvPr>
            <p:ph type="sldNum" sz="quarter" idx="5"/>
          </p:nvPr>
        </p:nvSpPr>
        <p:spPr>
          <a:xfrm>
            <a:off x="3850443" y="9428584"/>
            <a:ext cx="2945659" cy="496332"/>
          </a:xfrm>
          <a:prstGeom prst="rect">
            <a:avLst/>
          </a:prstGeom>
        </p:spPr>
        <p:txBody>
          <a:bodyPr vert="horz" lIns="95562" tIns="47781" rIns="95562" bIns="47781" rtlCol="0" anchor="b"/>
          <a:lstStyle>
            <a:lvl1pPr algn="r">
              <a:defRPr sz="1300"/>
            </a:lvl1pPr>
          </a:lstStyle>
          <a:p>
            <a:fld id="{E141E241-F53C-41FE-9ADC-BC7D7146BCD4}" type="slidenum">
              <a:rPr lang="en-NZ" smtClean="0"/>
              <a:pPr/>
              <a:t>‹#›</a:t>
            </a:fld>
            <a:endParaRPr lang="en-NZ"/>
          </a:p>
        </p:txBody>
      </p:sp>
    </p:spTree>
    <p:extLst>
      <p:ext uri="{BB962C8B-B14F-4D97-AF65-F5344CB8AC3E}">
        <p14:creationId xmlns="" xmlns:p14="http://schemas.microsoft.com/office/powerpoint/2010/main" val="784332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dirty="0"/>
          </a:p>
        </p:txBody>
      </p:sp>
      <p:sp>
        <p:nvSpPr>
          <p:cNvPr id="4" name="Slide Number Placeholder 3"/>
          <p:cNvSpPr>
            <a:spLocks noGrp="1"/>
          </p:cNvSpPr>
          <p:nvPr>
            <p:ph type="sldNum" sz="quarter" idx="10"/>
          </p:nvPr>
        </p:nvSpPr>
        <p:spPr/>
        <p:txBody>
          <a:bodyPr/>
          <a:lstStyle/>
          <a:p>
            <a:fld id="{E141E241-F53C-41FE-9ADC-BC7D7146BCD4}" type="slidenum">
              <a:rPr lang="en-NZ" smtClean="0"/>
              <a:pPr/>
              <a:t>2</a:t>
            </a:fld>
            <a:endParaRPr lang="en-NZ"/>
          </a:p>
        </p:txBody>
      </p:sp>
    </p:spTree>
    <p:extLst>
      <p:ext uri="{BB962C8B-B14F-4D97-AF65-F5344CB8AC3E}">
        <p14:creationId xmlns="" xmlns:p14="http://schemas.microsoft.com/office/powerpoint/2010/main" val="1890856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dirty="0"/>
          </a:p>
        </p:txBody>
      </p:sp>
      <p:sp>
        <p:nvSpPr>
          <p:cNvPr id="4" name="Slide Number Placeholder 3"/>
          <p:cNvSpPr>
            <a:spLocks noGrp="1"/>
          </p:cNvSpPr>
          <p:nvPr>
            <p:ph type="sldNum" sz="quarter" idx="10"/>
          </p:nvPr>
        </p:nvSpPr>
        <p:spPr/>
        <p:txBody>
          <a:bodyPr/>
          <a:lstStyle/>
          <a:p>
            <a:fld id="{E141E241-F53C-41FE-9ADC-BC7D7146BCD4}" type="slidenum">
              <a:rPr lang="en-NZ" smtClean="0"/>
              <a:pPr/>
              <a:t>3</a:t>
            </a:fld>
            <a:endParaRPr lang="en-NZ"/>
          </a:p>
        </p:txBody>
      </p:sp>
    </p:spTree>
    <p:extLst>
      <p:ext uri="{BB962C8B-B14F-4D97-AF65-F5344CB8AC3E}">
        <p14:creationId xmlns="" xmlns:p14="http://schemas.microsoft.com/office/powerpoint/2010/main" val="2901766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dirty="0"/>
          </a:p>
        </p:txBody>
      </p:sp>
      <p:sp>
        <p:nvSpPr>
          <p:cNvPr id="4" name="Slide Number Placeholder 3"/>
          <p:cNvSpPr>
            <a:spLocks noGrp="1"/>
          </p:cNvSpPr>
          <p:nvPr>
            <p:ph type="sldNum" sz="quarter" idx="10"/>
          </p:nvPr>
        </p:nvSpPr>
        <p:spPr/>
        <p:txBody>
          <a:bodyPr/>
          <a:lstStyle/>
          <a:p>
            <a:fld id="{E141E241-F53C-41FE-9ADC-BC7D7146BCD4}" type="slidenum">
              <a:rPr lang="en-NZ" smtClean="0"/>
              <a:pPr/>
              <a:t>4</a:t>
            </a:fld>
            <a:endParaRPr lang="en-NZ"/>
          </a:p>
        </p:txBody>
      </p:sp>
    </p:spTree>
    <p:extLst>
      <p:ext uri="{BB962C8B-B14F-4D97-AF65-F5344CB8AC3E}">
        <p14:creationId xmlns="" xmlns:p14="http://schemas.microsoft.com/office/powerpoint/2010/main" val="22978451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dirty="0"/>
          </a:p>
        </p:txBody>
      </p:sp>
      <p:sp>
        <p:nvSpPr>
          <p:cNvPr id="4" name="Slide Number Placeholder 3"/>
          <p:cNvSpPr>
            <a:spLocks noGrp="1"/>
          </p:cNvSpPr>
          <p:nvPr>
            <p:ph type="sldNum" sz="quarter" idx="10"/>
          </p:nvPr>
        </p:nvSpPr>
        <p:spPr/>
        <p:txBody>
          <a:bodyPr/>
          <a:lstStyle/>
          <a:p>
            <a:fld id="{E141E241-F53C-41FE-9ADC-BC7D7146BCD4}" type="slidenum">
              <a:rPr lang="en-NZ" smtClean="0"/>
              <a:pPr/>
              <a:t>5</a:t>
            </a:fld>
            <a:endParaRPr lang="en-NZ"/>
          </a:p>
        </p:txBody>
      </p:sp>
    </p:spTree>
    <p:extLst>
      <p:ext uri="{BB962C8B-B14F-4D97-AF65-F5344CB8AC3E}">
        <p14:creationId xmlns="" xmlns:p14="http://schemas.microsoft.com/office/powerpoint/2010/main" val="22311676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dirty="0"/>
          </a:p>
        </p:txBody>
      </p:sp>
      <p:sp>
        <p:nvSpPr>
          <p:cNvPr id="4" name="Slide Number Placeholder 3"/>
          <p:cNvSpPr>
            <a:spLocks noGrp="1"/>
          </p:cNvSpPr>
          <p:nvPr>
            <p:ph type="sldNum" sz="quarter" idx="10"/>
          </p:nvPr>
        </p:nvSpPr>
        <p:spPr/>
        <p:txBody>
          <a:bodyPr/>
          <a:lstStyle/>
          <a:p>
            <a:fld id="{E141E241-F53C-41FE-9ADC-BC7D7146BCD4}" type="slidenum">
              <a:rPr lang="en-NZ" smtClean="0"/>
              <a:pPr/>
              <a:t>6</a:t>
            </a:fld>
            <a:endParaRPr lang="en-NZ"/>
          </a:p>
        </p:txBody>
      </p:sp>
    </p:spTree>
    <p:extLst>
      <p:ext uri="{BB962C8B-B14F-4D97-AF65-F5344CB8AC3E}">
        <p14:creationId xmlns="" xmlns:p14="http://schemas.microsoft.com/office/powerpoint/2010/main" val="41039436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b="1">
                <a:latin typeface="+mn-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C0F40268-64D2-4B9E-B39D-47D316979B5F}" type="datetimeFigureOut">
              <a:rPr lang="en-US" smtClean="0"/>
              <a:pPr/>
              <a:t>6/9/2018</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pic>
        <p:nvPicPr>
          <p:cNvPr id="7" name="Picture 6"/>
          <p:cNvPicPr>
            <a:picLocks noChangeAspect="1"/>
          </p:cNvPicPr>
          <p:nvPr userDrawn="1"/>
        </p:nvPicPr>
        <p:blipFill rotWithShape="1">
          <a:blip r:embed="rId2" cstate="print">
            <a:extLst>
              <a:ext uri="{28A0092B-C50C-407E-A947-70E740481C1C}">
                <a14:useLocalDpi xmlns="" xmlns:a14="http://schemas.microsoft.com/office/drawing/2010/main" val="0"/>
              </a:ext>
            </a:extLst>
          </a:blip>
          <a:srcRect t="53129"/>
          <a:stretch/>
        </p:blipFill>
        <p:spPr>
          <a:xfrm>
            <a:off x="0" y="6237970"/>
            <a:ext cx="9144000" cy="601885"/>
          </a:xfrm>
          <a:prstGeom prst="rect">
            <a:avLst/>
          </a:prstGeom>
        </p:spPr>
      </p:pic>
      <p:pic>
        <p:nvPicPr>
          <p:cNvPr id="8" name="Picture 7"/>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3617593" y="238590"/>
            <a:ext cx="1908815" cy="618660"/>
          </a:xfrm>
          <a:prstGeom prst="rect">
            <a:avLst/>
          </a:prstGeom>
        </p:spPr>
      </p:pic>
      <p:sp>
        <p:nvSpPr>
          <p:cNvPr id="9" name="Slide Number Placeholder 5"/>
          <p:cNvSpPr txBox="1">
            <a:spLocks/>
          </p:cNvSpPr>
          <p:nvPr userDrawn="1"/>
        </p:nvSpPr>
        <p:spPr>
          <a:xfrm>
            <a:off x="7058892" y="6308148"/>
            <a:ext cx="2057400" cy="365125"/>
          </a:xfrm>
          <a:prstGeom prst="rect">
            <a:avLst/>
          </a:prstGeom>
        </p:spPr>
        <p:txBody>
          <a:bodyPr vert="horz" lIns="68580" tIns="34290" rIns="68580" bIns="3429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EA5336E-1954-4E4D-BCA4-6310509CADC3}" type="slidenum">
              <a:rPr lang="en-US" sz="900" smtClean="0"/>
              <a:pPr/>
              <a:t>‹#›</a:t>
            </a:fld>
            <a:endParaRPr lang="en-US" sz="900" dirty="0"/>
          </a:p>
        </p:txBody>
      </p:sp>
    </p:spTree>
    <p:extLst>
      <p:ext uri="{BB962C8B-B14F-4D97-AF65-F5344CB8AC3E}">
        <p14:creationId xmlns="" xmlns:p14="http://schemas.microsoft.com/office/powerpoint/2010/main" val="109211112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grpSp>
        <p:nvGrpSpPr>
          <p:cNvPr id="10" name="Group 9"/>
          <p:cNvGrpSpPr/>
          <p:nvPr userDrawn="1"/>
        </p:nvGrpSpPr>
        <p:grpSpPr>
          <a:xfrm>
            <a:off x="0" y="6259145"/>
            <a:ext cx="9162703" cy="601885"/>
            <a:chOff x="0" y="6262255"/>
            <a:chExt cx="12216937" cy="601885"/>
          </a:xfrm>
        </p:grpSpPr>
        <p:pic>
          <p:nvPicPr>
            <p:cNvPr id="7" name="Picture 6"/>
            <p:cNvPicPr>
              <a:picLocks noChangeAspect="1"/>
            </p:cNvPicPr>
            <p:nvPr userDrawn="1"/>
          </p:nvPicPr>
          <p:blipFill rotWithShape="1">
            <a:blip r:embed="rId2" cstate="print">
              <a:extLst>
                <a:ext uri="{28A0092B-C50C-407E-A947-70E740481C1C}">
                  <a14:useLocalDpi xmlns="" xmlns:a14="http://schemas.microsoft.com/office/drawing/2010/main" val="0"/>
                </a:ext>
              </a:extLst>
            </a:blip>
            <a:srcRect t="53129"/>
            <a:stretch/>
          </p:blipFill>
          <p:spPr>
            <a:xfrm>
              <a:off x="0" y="6262255"/>
              <a:ext cx="12192000" cy="601885"/>
            </a:xfrm>
            <a:prstGeom prst="rect">
              <a:avLst/>
            </a:prstGeom>
          </p:spPr>
        </p:pic>
        <p:pic>
          <p:nvPicPr>
            <p:cNvPr id="9" name="Picture 8"/>
            <p:cNvPicPr>
              <a:picLocks noChangeAspect="1"/>
            </p:cNvPicPr>
            <p:nvPr userDrawn="1"/>
          </p:nvPicPr>
          <p:blipFill rotWithShape="1">
            <a:blip r:embed="rId2" cstate="print">
              <a:extLst>
                <a:ext uri="{28A0092B-C50C-407E-A947-70E740481C1C}">
                  <a14:useLocalDpi xmlns="" xmlns:a14="http://schemas.microsoft.com/office/drawing/2010/main" val="0"/>
                </a:ext>
              </a:extLst>
            </a:blip>
            <a:srcRect l="94136" t="90126" r="2523"/>
            <a:stretch/>
          </p:blipFill>
          <p:spPr>
            <a:xfrm>
              <a:off x="11809612" y="6737350"/>
              <a:ext cx="407325" cy="126790"/>
            </a:xfrm>
            <a:prstGeom prst="rect">
              <a:avLst/>
            </a:prstGeom>
          </p:spPr>
        </p:pic>
      </p:grpSp>
      <p:pic>
        <p:nvPicPr>
          <p:cNvPr id="8" name="Picture 7"/>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8420048" y="6619281"/>
            <a:ext cx="554189" cy="206864"/>
          </a:xfrm>
          <a:prstGeom prst="rect">
            <a:avLst/>
          </a:prstGeom>
        </p:spPr>
      </p:pic>
      <p:sp>
        <p:nvSpPr>
          <p:cNvPr id="11" name="Slide Number Placeholder 5"/>
          <p:cNvSpPr txBox="1">
            <a:spLocks/>
          </p:cNvSpPr>
          <p:nvPr userDrawn="1"/>
        </p:nvSpPr>
        <p:spPr>
          <a:xfrm>
            <a:off x="7058892" y="6308148"/>
            <a:ext cx="2057400" cy="365125"/>
          </a:xfrm>
          <a:prstGeom prst="rect">
            <a:avLst/>
          </a:prstGeom>
        </p:spPr>
        <p:txBody>
          <a:bodyPr vert="horz" lIns="68580" tIns="34290" rIns="68580" bIns="3429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EA5336E-1954-4E4D-BCA4-6310509CADC3}" type="slidenum">
              <a:rPr lang="en-US" sz="900" smtClean="0"/>
              <a:pPr/>
              <a:t>‹#›</a:t>
            </a:fld>
            <a:endParaRPr lang="en-US" sz="900" dirty="0"/>
          </a:p>
        </p:txBody>
      </p:sp>
    </p:spTree>
    <p:extLst>
      <p:ext uri="{BB962C8B-B14F-4D97-AF65-F5344CB8AC3E}">
        <p14:creationId xmlns="" xmlns:p14="http://schemas.microsoft.com/office/powerpoint/2010/main" val="162948643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lgn="ctr">
              <a:defRPr sz="4500">
                <a:latin typeface="+mn-lt"/>
              </a:defRPr>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C0F40268-64D2-4B9E-B39D-47D316979B5F}" type="datetimeFigureOut">
              <a:rPr lang="en-US" smtClean="0"/>
              <a:pPr/>
              <a:t>6/9/2018</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B04BD28C-DFAA-410C-AD7A-9F6C81DC4F23}" type="slidenum">
              <a:rPr lang="en-US" smtClean="0"/>
              <a:pPr/>
              <a:t>‹#›</a:t>
            </a:fld>
            <a:endParaRPr lang="en-US"/>
          </a:p>
        </p:txBody>
      </p:sp>
      <p:grpSp>
        <p:nvGrpSpPr>
          <p:cNvPr id="7" name="Group 6"/>
          <p:cNvGrpSpPr/>
          <p:nvPr userDrawn="1"/>
        </p:nvGrpSpPr>
        <p:grpSpPr>
          <a:xfrm>
            <a:off x="0" y="6262256"/>
            <a:ext cx="9162703" cy="601885"/>
            <a:chOff x="0" y="6262255"/>
            <a:chExt cx="12216937" cy="601885"/>
          </a:xfrm>
        </p:grpSpPr>
        <p:pic>
          <p:nvPicPr>
            <p:cNvPr id="8" name="Picture 7"/>
            <p:cNvPicPr>
              <a:picLocks noChangeAspect="1"/>
            </p:cNvPicPr>
            <p:nvPr userDrawn="1"/>
          </p:nvPicPr>
          <p:blipFill rotWithShape="1">
            <a:blip r:embed="rId2" cstate="print">
              <a:extLst>
                <a:ext uri="{28A0092B-C50C-407E-A947-70E740481C1C}">
                  <a14:useLocalDpi xmlns="" xmlns:a14="http://schemas.microsoft.com/office/drawing/2010/main" val="0"/>
                </a:ext>
              </a:extLst>
            </a:blip>
            <a:srcRect t="53129"/>
            <a:stretch/>
          </p:blipFill>
          <p:spPr>
            <a:xfrm>
              <a:off x="0" y="6262255"/>
              <a:ext cx="12192000" cy="601885"/>
            </a:xfrm>
            <a:prstGeom prst="rect">
              <a:avLst/>
            </a:prstGeom>
          </p:spPr>
        </p:pic>
        <p:pic>
          <p:nvPicPr>
            <p:cNvPr id="9" name="Picture 8"/>
            <p:cNvPicPr>
              <a:picLocks noChangeAspect="1"/>
            </p:cNvPicPr>
            <p:nvPr userDrawn="1"/>
          </p:nvPicPr>
          <p:blipFill rotWithShape="1">
            <a:blip r:embed="rId2" cstate="print">
              <a:extLst>
                <a:ext uri="{28A0092B-C50C-407E-A947-70E740481C1C}">
                  <a14:useLocalDpi xmlns="" xmlns:a14="http://schemas.microsoft.com/office/drawing/2010/main" val="0"/>
                </a:ext>
              </a:extLst>
            </a:blip>
            <a:srcRect l="94136" t="90126" r="2523"/>
            <a:stretch/>
          </p:blipFill>
          <p:spPr>
            <a:xfrm>
              <a:off x="11809612" y="6737350"/>
              <a:ext cx="407325" cy="126790"/>
            </a:xfrm>
            <a:prstGeom prst="rect">
              <a:avLst/>
            </a:prstGeom>
          </p:spPr>
        </p:pic>
      </p:grpSp>
      <p:pic>
        <p:nvPicPr>
          <p:cNvPr id="10" name="Picture 9"/>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8420048" y="6619281"/>
            <a:ext cx="554189" cy="206864"/>
          </a:xfrm>
          <a:prstGeom prst="rect">
            <a:avLst/>
          </a:prstGeom>
        </p:spPr>
      </p:pic>
      <p:sp>
        <p:nvSpPr>
          <p:cNvPr id="11" name="Slide Number Placeholder 5"/>
          <p:cNvSpPr txBox="1">
            <a:spLocks/>
          </p:cNvSpPr>
          <p:nvPr userDrawn="1"/>
        </p:nvSpPr>
        <p:spPr>
          <a:xfrm>
            <a:off x="7058892" y="6308148"/>
            <a:ext cx="2057400" cy="365125"/>
          </a:xfrm>
          <a:prstGeom prst="rect">
            <a:avLst/>
          </a:prstGeom>
        </p:spPr>
        <p:txBody>
          <a:bodyPr vert="horz" lIns="68580" tIns="34290" rIns="68580" bIns="3429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EA5336E-1954-4E4D-BCA4-6310509CADC3}" type="slidenum">
              <a:rPr lang="en-US" sz="900" smtClean="0"/>
              <a:pPr/>
              <a:t>‹#›</a:t>
            </a:fld>
            <a:endParaRPr lang="en-US" sz="900" dirty="0"/>
          </a:p>
        </p:txBody>
      </p:sp>
    </p:spTree>
    <p:extLst>
      <p:ext uri="{BB962C8B-B14F-4D97-AF65-F5344CB8AC3E}">
        <p14:creationId xmlns="" xmlns:p14="http://schemas.microsoft.com/office/powerpoint/2010/main" val="204877524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mn-lt"/>
              </a:defRPr>
            </a:lvl1p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C0F40268-64D2-4B9E-B39D-47D316979B5F}" type="datetimeFigureOut">
              <a:rPr lang="en-US" smtClean="0"/>
              <a:pPr/>
              <a:t>6/9/2018</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B04BD28C-DFAA-410C-AD7A-9F6C81DC4F23}" type="slidenum">
              <a:rPr lang="en-US" smtClean="0"/>
              <a:pPr/>
              <a:t>‹#›</a:t>
            </a:fld>
            <a:endParaRPr lang="en-US"/>
          </a:p>
        </p:txBody>
      </p:sp>
      <p:grpSp>
        <p:nvGrpSpPr>
          <p:cNvPr id="8" name="Group 7"/>
          <p:cNvGrpSpPr/>
          <p:nvPr userDrawn="1"/>
        </p:nvGrpSpPr>
        <p:grpSpPr>
          <a:xfrm>
            <a:off x="0" y="6262256"/>
            <a:ext cx="9162703" cy="601885"/>
            <a:chOff x="0" y="6262255"/>
            <a:chExt cx="12216937" cy="601885"/>
          </a:xfrm>
        </p:grpSpPr>
        <p:pic>
          <p:nvPicPr>
            <p:cNvPr id="9" name="Picture 8"/>
            <p:cNvPicPr>
              <a:picLocks noChangeAspect="1"/>
            </p:cNvPicPr>
            <p:nvPr userDrawn="1"/>
          </p:nvPicPr>
          <p:blipFill rotWithShape="1">
            <a:blip r:embed="rId2" cstate="print">
              <a:extLst>
                <a:ext uri="{28A0092B-C50C-407E-A947-70E740481C1C}">
                  <a14:useLocalDpi xmlns="" xmlns:a14="http://schemas.microsoft.com/office/drawing/2010/main" val="0"/>
                </a:ext>
              </a:extLst>
            </a:blip>
            <a:srcRect t="53129"/>
            <a:stretch/>
          </p:blipFill>
          <p:spPr>
            <a:xfrm>
              <a:off x="0" y="6262255"/>
              <a:ext cx="12192000" cy="601885"/>
            </a:xfrm>
            <a:prstGeom prst="rect">
              <a:avLst/>
            </a:prstGeom>
          </p:spPr>
        </p:pic>
        <p:pic>
          <p:nvPicPr>
            <p:cNvPr id="10" name="Picture 9"/>
            <p:cNvPicPr>
              <a:picLocks noChangeAspect="1"/>
            </p:cNvPicPr>
            <p:nvPr userDrawn="1"/>
          </p:nvPicPr>
          <p:blipFill rotWithShape="1">
            <a:blip r:embed="rId2" cstate="print">
              <a:extLst>
                <a:ext uri="{28A0092B-C50C-407E-A947-70E740481C1C}">
                  <a14:useLocalDpi xmlns="" xmlns:a14="http://schemas.microsoft.com/office/drawing/2010/main" val="0"/>
                </a:ext>
              </a:extLst>
            </a:blip>
            <a:srcRect l="94136" t="90126" r="2523"/>
            <a:stretch/>
          </p:blipFill>
          <p:spPr>
            <a:xfrm>
              <a:off x="11809612" y="6737350"/>
              <a:ext cx="407325" cy="126790"/>
            </a:xfrm>
            <a:prstGeom prst="rect">
              <a:avLst/>
            </a:prstGeom>
          </p:spPr>
        </p:pic>
      </p:grpSp>
      <p:pic>
        <p:nvPicPr>
          <p:cNvPr id="11" name="Picture 10"/>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8420048" y="6619281"/>
            <a:ext cx="554189" cy="206864"/>
          </a:xfrm>
          <a:prstGeom prst="rect">
            <a:avLst/>
          </a:prstGeom>
        </p:spPr>
      </p:pic>
      <p:sp>
        <p:nvSpPr>
          <p:cNvPr id="12" name="Slide Number Placeholder 5"/>
          <p:cNvSpPr txBox="1">
            <a:spLocks/>
          </p:cNvSpPr>
          <p:nvPr userDrawn="1"/>
        </p:nvSpPr>
        <p:spPr>
          <a:xfrm>
            <a:off x="7058892" y="6308148"/>
            <a:ext cx="2057400" cy="365125"/>
          </a:xfrm>
          <a:prstGeom prst="rect">
            <a:avLst/>
          </a:prstGeom>
        </p:spPr>
        <p:txBody>
          <a:bodyPr vert="horz" lIns="68580" tIns="34290" rIns="68580" bIns="3429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EA5336E-1954-4E4D-BCA4-6310509CADC3}" type="slidenum">
              <a:rPr lang="en-US" sz="900" smtClean="0"/>
              <a:pPr/>
              <a:t>‹#›</a:t>
            </a:fld>
            <a:endParaRPr lang="en-US" sz="900" dirty="0"/>
          </a:p>
        </p:txBody>
      </p:sp>
    </p:spTree>
    <p:extLst>
      <p:ext uri="{BB962C8B-B14F-4D97-AF65-F5344CB8AC3E}">
        <p14:creationId xmlns="" xmlns:p14="http://schemas.microsoft.com/office/powerpoint/2010/main" val="43314330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lvl1pPr>
              <a:defRPr b="1">
                <a:latin typeface="+mn-lt"/>
              </a:defRPr>
            </a:lvl1p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C0F40268-64D2-4B9E-B39D-47D316979B5F}" type="datetimeFigureOut">
              <a:rPr lang="en-US" smtClean="0"/>
              <a:pPr/>
              <a:t>6/9/2018</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B04BD28C-DFAA-410C-AD7A-9F6C81DC4F23}" type="slidenum">
              <a:rPr lang="en-US" smtClean="0"/>
              <a:pPr/>
              <a:t>‹#›</a:t>
            </a:fld>
            <a:endParaRPr lang="en-US"/>
          </a:p>
        </p:txBody>
      </p:sp>
      <p:grpSp>
        <p:nvGrpSpPr>
          <p:cNvPr id="10" name="Group 9"/>
          <p:cNvGrpSpPr/>
          <p:nvPr userDrawn="1"/>
        </p:nvGrpSpPr>
        <p:grpSpPr>
          <a:xfrm>
            <a:off x="0" y="6262256"/>
            <a:ext cx="9162703" cy="601885"/>
            <a:chOff x="0" y="6262255"/>
            <a:chExt cx="12216937" cy="601885"/>
          </a:xfrm>
        </p:grpSpPr>
        <p:pic>
          <p:nvPicPr>
            <p:cNvPr id="11" name="Picture 10"/>
            <p:cNvPicPr>
              <a:picLocks noChangeAspect="1"/>
            </p:cNvPicPr>
            <p:nvPr userDrawn="1"/>
          </p:nvPicPr>
          <p:blipFill rotWithShape="1">
            <a:blip r:embed="rId2" cstate="print">
              <a:extLst>
                <a:ext uri="{28A0092B-C50C-407E-A947-70E740481C1C}">
                  <a14:useLocalDpi xmlns="" xmlns:a14="http://schemas.microsoft.com/office/drawing/2010/main" val="0"/>
                </a:ext>
              </a:extLst>
            </a:blip>
            <a:srcRect t="53129"/>
            <a:stretch/>
          </p:blipFill>
          <p:spPr>
            <a:xfrm>
              <a:off x="0" y="6262255"/>
              <a:ext cx="12192000" cy="601885"/>
            </a:xfrm>
            <a:prstGeom prst="rect">
              <a:avLst/>
            </a:prstGeom>
          </p:spPr>
        </p:pic>
        <p:pic>
          <p:nvPicPr>
            <p:cNvPr id="12" name="Picture 11"/>
            <p:cNvPicPr>
              <a:picLocks noChangeAspect="1"/>
            </p:cNvPicPr>
            <p:nvPr userDrawn="1"/>
          </p:nvPicPr>
          <p:blipFill rotWithShape="1">
            <a:blip r:embed="rId2" cstate="print">
              <a:extLst>
                <a:ext uri="{28A0092B-C50C-407E-A947-70E740481C1C}">
                  <a14:useLocalDpi xmlns="" xmlns:a14="http://schemas.microsoft.com/office/drawing/2010/main" val="0"/>
                </a:ext>
              </a:extLst>
            </a:blip>
            <a:srcRect l="94136" t="90126" r="2523"/>
            <a:stretch/>
          </p:blipFill>
          <p:spPr>
            <a:xfrm>
              <a:off x="11809612" y="6737350"/>
              <a:ext cx="407325" cy="126790"/>
            </a:xfrm>
            <a:prstGeom prst="rect">
              <a:avLst/>
            </a:prstGeom>
          </p:spPr>
        </p:pic>
      </p:grpSp>
      <p:pic>
        <p:nvPicPr>
          <p:cNvPr id="13" name="Picture 12"/>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8420048" y="6619281"/>
            <a:ext cx="554189" cy="206864"/>
          </a:xfrm>
          <a:prstGeom prst="rect">
            <a:avLst/>
          </a:prstGeom>
        </p:spPr>
      </p:pic>
      <p:sp>
        <p:nvSpPr>
          <p:cNvPr id="14" name="Slide Number Placeholder 5"/>
          <p:cNvSpPr txBox="1">
            <a:spLocks/>
          </p:cNvSpPr>
          <p:nvPr userDrawn="1"/>
        </p:nvSpPr>
        <p:spPr>
          <a:xfrm>
            <a:off x="7058892" y="6308148"/>
            <a:ext cx="2057400" cy="365125"/>
          </a:xfrm>
          <a:prstGeom prst="rect">
            <a:avLst/>
          </a:prstGeom>
        </p:spPr>
        <p:txBody>
          <a:bodyPr vert="horz" lIns="68580" tIns="34290" rIns="68580" bIns="3429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EA5336E-1954-4E4D-BCA4-6310509CADC3}" type="slidenum">
              <a:rPr lang="en-US" sz="900" smtClean="0"/>
              <a:pPr/>
              <a:t>‹#›</a:t>
            </a:fld>
            <a:endParaRPr lang="en-US" sz="900" dirty="0"/>
          </a:p>
        </p:txBody>
      </p:sp>
    </p:spTree>
    <p:extLst>
      <p:ext uri="{BB962C8B-B14F-4D97-AF65-F5344CB8AC3E}">
        <p14:creationId xmlns="" xmlns:p14="http://schemas.microsoft.com/office/powerpoint/2010/main" val="18141301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mn-lt"/>
              </a:defRPr>
            </a:lvl1pPr>
          </a:lstStyle>
          <a:p>
            <a:r>
              <a:rPr lang="en-US" smtClean="0"/>
              <a:t>Click to edit Master title style</a:t>
            </a:r>
            <a:endParaRPr lang="en-US"/>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C0F40268-64D2-4B9E-B39D-47D316979B5F}" type="datetimeFigureOut">
              <a:rPr lang="en-US" smtClean="0"/>
              <a:pPr/>
              <a:t>6/9/2018</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B04BD28C-DFAA-410C-AD7A-9F6C81DC4F23}" type="slidenum">
              <a:rPr lang="en-US" smtClean="0"/>
              <a:pPr/>
              <a:t>‹#›</a:t>
            </a:fld>
            <a:endParaRPr lang="en-US"/>
          </a:p>
        </p:txBody>
      </p:sp>
      <p:grpSp>
        <p:nvGrpSpPr>
          <p:cNvPr id="6" name="Group 5"/>
          <p:cNvGrpSpPr/>
          <p:nvPr userDrawn="1"/>
        </p:nvGrpSpPr>
        <p:grpSpPr>
          <a:xfrm>
            <a:off x="0" y="6262256"/>
            <a:ext cx="9162703" cy="601885"/>
            <a:chOff x="0" y="6262255"/>
            <a:chExt cx="12216937" cy="601885"/>
          </a:xfrm>
        </p:grpSpPr>
        <p:pic>
          <p:nvPicPr>
            <p:cNvPr id="7" name="Picture 6"/>
            <p:cNvPicPr>
              <a:picLocks noChangeAspect="1"/>
            </p:cNvPicPr>
            <p:nvPr userDrawn="1"/>
          </p:nvPicPr>
          <p:blipFill rotWithShape="1">
            <a:blip r:embed="rId2" cstate="print">
              <a:extLst>
                <a:ext uri="{28A0092B-C50C-407E-A947-70E740481C1C}">
                  <a14:useLocalDpi xmlns="" xmlns:a14="http://schemas.microsoft.com/office/drawing/2010/main" val="0"/>
                </a:ext>
              </a:extLst>
            </a:blip>
            <a:srcRect t="53129"/>
            <a:stretch/>
          </p:blipFill>
          <p:spPr>
            <a:xfrm>
              <a:off x="0" y="6262255"/>
              <a:ext cx="12192000" cy="601885"/>
            </a:xfrm>
            <a:prstGeom prst="rect">
              <a:avLst/>
            </a:prstGeom>
          </p:spPr>
        </p:pic>
        <p:pic>
          <p:nvPicPr>
            <p:cNvPr id="8" name="Picture 7"/>
            <p:cNvPicPr>
              <a:picLocks noChangeAspect="1"/>
            </p:cNvPicPr>
            <p:nvPr userDrawn="1"/>
          </p:nvPicPr>
          <p:blipFill rotWithShape="1">
            <a:blip r:embed="rId2" cstate="print">
              <a:extLst>
                <a:ext uri="{28A0092B-C50C-407E-A947-70E740481C1C}">
                  <a14:useLocalDpi xmlns="" xmlns:a14="http://schemas.microsoft.com/office/drawing/2010/main" val="0"/>
                </a:ext>
              </a:extLst>
            </a:blip>
            <a:srcRect l="94136" t="90126" r="2523"/>
            <a:stretch/>
          </p:blipFill>
          <p:spPr>
            <a:xfrm>
              <a:off x="11809612" y="6737350"/>
              <a:ext cx="407325" cy="126790"/>
            </a:xfrm>
            <a:prstGeom prst="rect">
              <a:avLst/>
            </a:prstGeom>
          </p:spPr>
        </p:pic>
      </p:grpSp>
      <p:pic>
        <p:nvPicPr>
          <p:cNvPr id="9" name="Picture 8"/>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8420048" y="6619281"/>
            <a:ext cx="554189" cy="206864"/>
          </a:xfrm>
          <a:prstGeom prst="rect">
            <a:avLst/>
          </a:prstGeom>
        </p:spPr>
      </p:pic>
      <p:sp>
        <p:nvSpPr>
          <p:cNvPr id="10" name="Slide Number Placeholder 5"/>
          <p:cNvSpPr txBox="1">
            <a:spLocks/>
          </p:cNvSpPr>
          <p:nvPr userDrawn="1"/>
        </p:nvSpPr>
        <p:spPr>
          <a:xfrm>
            <a:off x="7058892" y="6308148"/>
            <a:ext cx="2057400" cy="365125"/>
          </a:xfrm>
          <a:prstGeom prst="rect">
            <a:avLst/>
          </a:prstGeom>
        </p:spPr>
        <p:txBody>
          <a:bodyPr vert="horz" lIns="68580" tIns="34290" rIns="68580" bIns="3429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EA5336E-1954-4E4D-BCA4-6310509CADC3}" type="slidenum">
              <a:rPr lang="en-US" sz="900" smtClean="0"/>
              <a:pPr/>
              <a:t>‹#›</a:t>
            </a:fld>
            <a:endParaRPr lang="en-US" sz="900" dirty="0"/>
          </a:p>
        </p:txBody>
      </p:sp>
    </p:spTree>
    <p:extLst>
      <p:ext uri="{BB962C8B-B14F-4D97-AF65-F5344CB8AC3E}">
        <p14:creationId xmlns="" xmlns:p14="http://schemas.microsoft.com/office/powerpoint/2010/main" val="17970167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C0F40268-64D2-4B9E-B39D-47D316979B5F}" type="datetimeFigureOut">
              <a:rPr lang="en-US" smtClean="0"/>
              <a:pPr/>
              <a:t>6/9/2018</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B04BD28C-DFAA-410C-AD7A-9F6C81DC4F23}" type="slidenum">
              <a:rPr lang="en-US" smtClean="0"/>
              <a:pPr/>
              <a:t>‹#›</a:t>
            </a:fld>
            <a:endParaRPr lang="en-US"/>
          </a:p>
        </p:txBody>
      </p:sp>
      <p:grpSp>
        <p:nvGrpSpPr>
          <p:cNvPr id="5" name="Group 4"/>
          <p:cNvGrpSpPr/>
          <p:nvPr userDrawn="1"/>
        </p:nvGrpSpPr>
        <p:grpSpPr>
          <a:xfrm>
            <a:off x="0" y="6262256"/>
            <a:ext cx="9162703" cy="601885"/>
            <a:chOff x="0" y="6262255"/>
            <a:chExt cx="12216937" cy="601885"/>
          </a:xfrm>
        </p:grpSpPr>
        <p:pic>
          <p:nvPicPr>
            <p:cNvPr id="6" name="Picture 5"/>
            <p:cNvPicPr>
              <a:picLocks noChangeAspect="1"/>
            </p:cNvPicPr>
            <p:nvPr userDrawn="1"/>
          </p:nvPicPr>
          <p:blipFill rotWithShape="1">
            <a:blip r:embed="rId2" cstate="print">
              <a:extLst>
                <a:ext uri="{28A0092B-C50C-407E-A947-70E740481C1C}">
                  <a14:useLocalDpi xmlns="" xmlns:a14="http://schemas.microsoft.com/office/drawing/2010/main" val="0"/>
                </a:ext>
              </a:extLst>
            </a:blip>
            <a:srcRect t="53129"/>
            <a:stretch/>
          </p:blipFill>
          <p:spPr>
            <a:xfrm>
              <a:off x="0" y="6262255"/>
              <a:ext cx="12192000" cy="601885"/>
            </a:xfrm>
            <a:prstGeom prst="rect">
              <a:avLst/>
            </a:prstGeom>
          </p:spPr>
        </p:pic>
        <p:pic>
          <p:nvPicPr>
            <p:cNvPr id="7" name="Picture 6"/>
            <p:cNvPicPr>
              <a:picLocks noChangeAspect="1"/>
            </p:cNvPicPr>
            <p:nvPr userDrawn="1"/>
          </p:nvPicPr>
          <p:blipFill rotWithShape="1">
            <a:blip r:embed="rId2" cstate="print">
              <a:extLst>
                <a:ext uri="{28A0092B-C50C-407E-A947-70E740481C1C}">
                  <a14:useLocalDpi xmlns="" xmlns:a14="http://schemas.microsoft.com/office/drawing/2010/main" val="0"/>
                </a:ext>
              </a:extLst>
            </a:blip>
            <a:srcRect l="94136" t="90126" r="2523"/>
            <a:stretch/>
          </p:blipFill>
          <p:spPr>
            <a:xfrm>
              <a:off x="11809612" y="6737350"/>
              <a:ext cx="407325" cy="126790"/>
            </a:xfrm>
            <a:prstGeom prst="rect">
              <a:avLst/>
            </a:prstGeom>
          </p:spPr>
        </p:pic>
      </p:grpSp>
      <p:pic>
        <p:nvPicPr>
          <p:cNvPr id="8" name="Picture 7"/>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8420048" y="6619281"/>
            <a:ext cx="554189" cy="206864"/>
          </a:xfrm>
          <a:prstGeom prst="rect">
            <a:avLst/>
          </a:prstGeom>
        </p:spPr>
      </p:pic>
      <p:sp>
        <p:nvSpPr>
          <p:cNvPr id="9" name="Slide Number Placeholder 5"/>
          <p:cNvSpPr txBox="1">
            <a:spLocks/>
          </p:cNvSpPr>
          <p:nvPr userDrawn="1"/>
        </p:nvSpPr>
        <p:spPr>
          <a:xfrm>
            <a:off x="7058892" y="6308148"/>
            <a:ext cx="2057400" cy="365125"/>
          </a:xfrm>
          <a:prstGeom prst="rect">
            <a:avLst/>
          </a:prstGeom>
        </p:spPr>
        <p:txBody>
          <a:bodyPr vert="horz" lIns="68580" tIns="34290" rIns="68580" bIns="3429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EA5336E-1954-4E4D-BCA4-6310509CADC3}" type="slidenum">
              <a:rPr lang="en-US" sz="900" smtClean="0"/>
              <a:pPr/>
              <a:t>‹#›</a:t>
            </a:fld>
            <a:endParaRPr lang="en-US" sz="900" dirty="0"/>
          </a:p>
        </p:txBody>
      </p:sp>
    </p:spTree>
    <p:extLst>
      <p:ext uri="{BB962C8B-B14F-4D97-AF65-F5344CB8AC3E}">
        <p14:creationId xmlns="" xmlns:p14="http://schemas.microsoft.com/office/powerpoint/2010/main" val="337909929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408522954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Lst>
  <p:timing>
    <p:tnLst>
      <p:par>
        <p:cTn id="1" dur="indefinite" restart="never" nodeType="tmRoot"/>
      </p:par>
    </p:tnLst>
  </p:timing>
  <p:txStyles>
    <p:titleStyle>
      <a:lvl1pPr algn="l" defTabSz="685800" rtl="0" eaLnBrk="1" latinLnBrk="0" hangingPunct="1">
        <a:lnSpc>
          <a:spcPct val="90000"/>
        </a:lnSpc>
        <a:spcBef>
          <a:spcPct val="0"/>
        </a:spcBef>
        <a:buNone/>
        <a:defRPr sz="3300" b="1" kern="1200">
          <a:solidFill>
            <a:schemeClr val="tx1"/>
          </a:solidFill>
          <a:latin typeface="+mn-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67544" y="1268760"/>
            <a:ext cx="8229600" cy="2736304"/>
          </a:xfrm>
          <a:prstGeom prst="rect">
            <a:avLst/>
          </a:prstGeom>
        </p:spPr>
        <p:txBody>
          <a:bodyPr vert="horz" lIns="91440" tIns="45720" rIns="91440" bIns="45720" rtlCol="0" anchor="b">
            <a:noAutofit/>
          </a:bodyPr>
          <a:lstStyle/>
          <a:p>
            <a:pPr marL="0" marR="0" lvl="0" indent="0" algn="ctr" defTabSz="685800" rtl="0" eaLnBrk="1" fontAlgn="auto" latinLnBrk="0" hangingPunct="1">
              <a:lnSpc>
                <a:spcPct val="90000"/>
              </a:lnSpc>
              <a:spcBef>
                <a:spcPct val="0"/>
              </a:spcBef>
              <a:spcAft>
                <a:spcPts val="0"/>
              </a:spcAft>
              <a:buClrTx/>
              <a:buSzTx/>
              <a:buFontTx/>
              <a:buNone/>
              <a:tabLst/>
              <a:defRPr/>
            </a:pPr>
            <a:r>
              <a:rPr lang="en-NZ" sz="6600" b="1" dirty="0" smtClean="0">
                <a:latin typeface="+mj-lt"/>
                <a:ea typeface="+mj-ea"/>
                <a:cs typeface="+mj-cs"/>
              </a:rPr>
              <a:t>PLAY</a:t>
            </a:r>
            <a:r>
              <a:rPr kumimoji="0" lang="en-NZ" sz="6600" b="1" i="0" u="none" strike="noStrike" kern="1200" cap="none" spc="0" normalizeH="0" baseline="0" noProof="0" dirty="0" smtClean="0">
                <a:ln>
                  <a:noFill/>
                </a:ln>
                <a:solidFill>
                  <a:schemeClr val="tx1"/>
                </a:solidFill>
                <a:effectLst/>
                <a:uLnTx/>
                <a:uFillTx/>
                <a:latin typeface="+mj-lt"/>
                <a:ea typeface="+mj-ea"/>
                <a:cs typeface="+mj-cs"/>
              </a:rPr>
              <a:t> </a:t>
            </a:r>
            <a:r>
              <a:rPr lang="en-NZ" sz="6600" b="1" dirty="0" smtClean="0">
                <a:latin typeface="+mj-lt"/>
                <a:ea typeface="+mj-ea"/>
                <a:cs typeface="+mj-cs"/>
              </a:rPr>
              <a:t>S</a:t>
            </a:r>
            <a:r>
              <a:rPr kumimoji="0" lang="en-NZ" sz="6600" b="1" i="0" u="none" strike="noStrike" kern="1200" cap="none" spc="0" normalizeH="0" baseline="0" noProof="0" dirty="0" smtClean="0">
                <a:ln>
                  <a:noFill/>
                </a:ln>
                <a:solidFill>
                  <a:schemeClr val="tx1"/>
                </a:solidFill>
                <a:effectLst/>
                <a:uLnTx/>
                <a:uFillTx/>
                <a:latin typeface="+mj-lt"/>
                <a:ea typeface="+mj-ea"/>
                <a:cs typeface="+mj-cs"/>
              </a:rPr>
              <a:t>ESSION 1</a:t>
            </a:r>
            <a:r>
              <a:rPr kumimoji="0" lang="en-NZ" sz="6000" b="1" i="0" u="none" strike="noStrike" kern="1200" cap="none" spc="0" normalizeH="0" baseline="0" noProof="0" dirty="0" smtClean="0">
                <a:ln>
                  <a:noFill/>
                </a:ln>
                <a:solidFill>
                  <a:schemeClr val="tx1"/>
                </a:solidFill>
                <a:effectLst/>
                <a:uLnTx/>
                <a:uFillTx/>
                <a:latin typeface="+mj-lt"/>
                <a:ea typeface="+mj-ea"/>
                <a:cs typeface="+mj-cs"/>
              </a:rPr>
              <a:t/>
            </a:r>
            <a:br>
              <a:rPr kumimoji="0" lang="en-NZ" sz="6000" b="1" i="0" u="none" strike="noStrike" kern="1200" cap="none" spc="0" normalizeH="0" baseline="0" noProof="0" dirty="0" smtClean="0">
                <a:ln>
                  <a:noFill/>
                </a:ln>
                <a:solidFill>
                  <a:schemeClr val="tx1"/>
                </a:solidFill>
                <a:effectLst/>
                <a:uLnTx/>
                <a:uFillTx/>
                <a:latin typeface="+mj-lt"/>
                <a:ea typeface="+mj-ea"/>
                <a:cs typeface="+mj-cs"/>
              </a:rPr>
            </a:br>
            <a:r>
              <a:rPr kumimoji="0" lang="en-NZ" sz="6000" b="1" i="0" u="none" strike="noStrike" kern="1200" cap="none" spc="0" normalizeH="0" baseline="0" noProof="0" dirty="0" smtClean="0">
                <a:ln>
                  <a:noFill/>
                </a:ln>
                <a:solidFill>
                  <a:schemeClr val="tx1"/>
                </a:solidFill>
                <a:effectLst/>
                <a:uLnTx/>
                <a:uFillTx/>
                <a:latin typeface="+mj-lt"/>
                <a:ea typeface="+mj-ea"/>
                <a:cs typeface="+mj-cs"/>
              </a:rPr>
              <a:t>Welcome</a:t>
            </a:r>
            <a:endParaRPr kumimoji="0" lang="en-NZ" sz="60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Subtitle 2"/>
          <p:cNvSpPr txBox="1">
            <a:spLocks/>
          </p:cNvSpPr>
          <p:nvPr/>
        </p:nvSpPr>
        <p:spPr>
          <a:xfrm>
            <a:off x="1623048" y="4077072"/>
            <a:ext cx="6837384" cy="1656184"/>
          </a:xfrm>
          <a:prstGeom prst="rect">
            <a:avLst/>
          </a:prstGeom>
        </p:spPr>
        <p:txBody>
          <a:bodyPr vert="horz">
            <a:normAutofit/>
          </a:bodyPr>
          <a:lstStyle/>
          <a:p>
            <a:pPr marL="274320" marR="0" lvl="0" indent="-274320" algn="r" defTabSz="914400" rtl="0" eaLnBrk="1" fontAlgn="auto" latinLnBrk="0" hangingPunct="1">
              <a:lnSpc>
                <a:spcPct val="100000"/>
              </a:lnSpc>
              <a:spcBef>
                <a:spcPct val="20000"/>
              </a:spcBef>
              <a:spcAft>
                <a:spcPts val="0"/>
              </a:spcAft>
              <a:buClr>
                <a:schemeClr val="accent3"/>
              </a:buClr>
              <a:buSzPct val="95000"/>
              <a:tabLst/>
              <a:defRPr/>
            </a:pPr>
            <a:r>
              <a:rPr kumimoji="0" lang="en-NZ" sz="2800" b="1" i="0" u="none" strike="noStrike" kern="1200" cap="none" spc="0" normalizeH="0" baseline="0" noProof="0" dirty="0" smtClean="0">
                <a:ln>
                  <a:noFill/>
                </a:ln>
                <a:effectLst/>
                <a:uLnTx/>
                <a:uFillTx/>
                <a:latin typeface="+mj-lt"/>
                <a:ea typeface="+mn-ea"/>
                <a:cs typeface="+mn-cs"/>
              </a:rPr>
              <a:t>Teacher:</a:t>
            </a:r>
            <a:r>
              <a:rPr kumimoji="0" lang="en-NZ" sz="2800" b="0" i="0" u="none" strike="noStrike" kern="1200" cap="none" spc="0" normalizeH="0" baseline="0" noProof="0" dirty="0" smtClean="0">
                <a:ln>
                  <a:noFill/>
                </a:ln>
                <a:effectLst/>
                <a:uLnTx/>
                <a:uFillTx/>
                <a:latin typeface="+mj-lt"/>
                <a:ea typeface="+mn-ea"/>
                <a:cs typeface="+mn-cs"/>
              </a:rPr>
              <a:t>  </a:t>
            </a:r>
            <a:r>
              <a:rPr lang="en-NZ" sz="2800" dirty="0" smtClean="0">
                <a:latin typeface="+mj-lt"/>
              </a:rPr>
              <a:t>Douglas Russell</a:t>
            </a:r>
            <a:endParaRPr kumimoji="0" lang="en-NZ" sz="2800" b="0" i="0" u="none" strike="noStrike" kern="1200" cap="none" spc="0" normalizeH="0" baseline="0" noProof="0" dirty="0" smtClean="0">
              <a:ln>
                <a:noFill/>
              </a:ln>
              <a:effectLst/>
              <a:uLnTx/>
              <a:uFillTx/>
              <a:latin typeface="+mj-lt"/>
              <a:ea typeface="+mn-ea"/>
              <a:cs typeface="+mn-cs"/>
            </a:endParaRPr>
          </a:p>
          <a:p>
            <a:pPr marL="274320" marR="0" lvl="0" indent="-274320" algn="r" defTabSz="914400" rtl="0" eaLnBrk="1" fontAlgn="auto" latinLnBrk="0" hangingPunct="1">
              <a:lnSpc>
                <a:spcPct val="100000"/>
              </a:lnSpc>
              <a:spcBef>
                <a:spcPct val="20000"/>
              </a:spcBef>
              <a:spcAft>
                <a:spcPts val="0"/>
              </a:spcAft>
              <a:buClr>
                <a:schemeClr val="accent3"/>
              </a:buClr>
              <a:buSzPct val="95000"/>
              <a:tabLst/>
              <a:defRPr/>
            </a:pPr>
            <a:r>
              <a:rPr kumimoji="0" lang="en-NZ" sz="2800" b="1" i="0" u="none" strike="noStrike" kern="1200" cap="none" spc="0" normalizeH="0" baseline="0" noProof="0" dirty="0" smtClean="0">
                <a:ln>
                  <a:noFill/>
                </a:ln>
                <a:effectLst/>
                <a:uLnTx/>
                <a:uFillTx/>
                <a:latin typeface="+mj-lt"/>
                <a:ea typeface="+mn-ea"/>
                <a:cs typeface="+mn-cs"/>
              </a:rPr>
              <a:t>Telephone:  </a:t>
            </a:r>
            <a:r>
              <a:rPr lang="en-NZ" sz="2800" dirty="0" smtClean="0">
                <a:latin typeface="+mj-lt"/>
              </a:rPr>
              <a:t>480 2294 or 021 235 2220</a:t>
            </a:r>
            <a:endParaRPr kumimoji="0" lang="en-NZ" sz="2800" b="0" i="0" u="none" strike="noStrike" kern="1200" cap="none" spc="0" normalizeH="0" baseline="0" noProof="0" dirty="0" smtClean="0">
              <a:ln>
                <a:noFill/>
              </a:ln>
              <a:effectLst/>
              <a:uLnTx/>
              <a:uFillTx/>
              <a:latin typeface="+mj-lt"/>
              <a:ea typeface="+mn-ea"/>
              <a:cs typeface="+mn-cs"/>
            </a:endParaRPr>
          </a:p>
          <a:p>
            <a:pPr marL="274320" marR="0" lvl="0" indent="-274320" algn="r" defTabSz="914400" rtl="0" eaLnBrk="1" fontAlgn="auto" latinLnBrk="0" hangingPunct="1">
              <a:lnSpc>
                <a:spcPct val="100000"/>
              </a:lnSpc>
              <a:spcBef>
                <a:spcPct val="20000"/>
              </a:spcBef>
              <a:spcAft>
                <a:spcPts val="0"/>
              </a:spcAft>
              <a:buClr>
                <a:schemeClr val="accent3"/>
              </a:buClr>
              <a:buSzPct val="95000"/>
              <a:tabLst/>
              <a:defRPr/>
            </a:pPr>
            <a:r>
              <a:rPr kumimoji="0" lang="en-NZ" sz="2800" b="1" i="0" u="none" strike="noStrike" kern="1200" cap="none" spc="0" normalizeH="0" baseline="0" noProof="0" dirty="0" smtClean="0">
                <a:ln>
                  <a:noFill/>
                </a:ln>
                <a:effectLst/>
                <a:uLnTx/>
                <a:uFillTx/>
                <a:latin typeface="+mj-lt"/>
                <a:ea typeface="+mn-ea"/>
                <a:cs typeface="+mn-cs"/>
              </a:rPr>
              <a:t>Email:</a:t>
            </a:r>
            <a:r>
              <a:rPr kumimoji="0" lang="en-NZ" sz="2800" b="0" i="0" u="none" strike="noStrike" kern="1200" cap="none" spc="0" normalizeH="0" baseline="0" noProof="0" dirty="0" smtClean="0">
                <a:ln>
                  <a:noFill/>
                </a:ln>
                <a:effectLst/>
                <a:uLnTx/>
                <a:uFillTx/>
                <a:latin typeface="+mj-lt"/>
                <a:ea typeface="+mn-ea"/>
                <a:cs typeface="+mn-cs"/>
              </a:rPr>
              <a:t>  </a:t>
            </a:r>
            <a:r>
              <a:rPr lang="en-NZ" sz="2800" i="1" dirty="0" smtClean="0">
                <a:latin typeface="+mj-lt"/>
              </a:rPr>
              <a:t>douglaskeithrussell@gmail.com</a:t>
            </a:r>
            <a:endParaRPr kumimoji="0" lang="en-NZ" sz="2800" b="0" i="1" u="none" strike="noStrike" kern="1200" cap="none" spc="0" normalizeH="0" baseline="0" noProof="0" dirty="0" smtClean="0">
              <a:ln>
                <a:noFill/>
              </a:ln>
              <a:effectLst/>
              <a:uLnTx/>
              <a:uFillTx/>
              <a:latin typeface="+mj-lt"/>
              <a:ea typeface="+mn-ea"/>
              <a:cs typeface="+mn-cs"/>
            </a:endParaRPr>
          </a:p>
        </p:txBody>
      </p:sp>
      <p:sp>
        <p:nvSpPr>
          <p:cNvPr id="8" name="Footer Placeholder 12"/>
          <p:cNvSpPr txBox="1">
            <a:spLocks/>
          </p:cNvSpPr>
          <p:nvPr/>
        </p:nvSpPr>
        <p:spPr>
          <a:xfrm>
            <a:off x="251520" y="5733256"/>
            <a:ext cx="8640960" cy="36004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smtClean="0">
                <a:ln>
                  <a:noFill/>
                </a:ln>
                <a:solidFill>
                  <a:schemeClr val="tx1"/>
                </a:solidFill>
                <a:effectLst/>
                <a:uLnTx/>
                <a:uFillTx/>
                <a:latin typeface="+mj-lt"/>
                <a:ea typeface="+mn-ea"/>
                <a:cs typeface="+mn-cs"/>
              </a:rPr>
              <a:t>Prepared by Douglas Russell for Auckland Bridge Club</a:t>
            </a:r>
            <a:endParaRPr kumimoji="0" lang="en-NZ" sz="1100" b="0" i="0" u="none" strike="noStrike" kern="1200" cap="none" spc="0" normalizeH="0" baseline="0" noProof="0" dirty="0">
              <a:ln>
                <a:noFill/>
              </a:ln>
              <a:solidFill>
                <a:schemeClr val="tx1"/>
              </a:solidFill>
              <a:effectLst/>
              <a:uLnTx/>
              <a:uFillTx/>
              <a:latin typeface="+mj-lt"/>
              <a:ea typeface="+mn-ea"/>
              <a:cs typeface="+mn-cs"/>
            </a:endParaRPr>
          </a:p>
        </p:txBody>
      </p:sp>
      <p:pic>
        <p:nvPicPr>
          <p:cNvPr id="9" name="Picture 2" descr="http://www.akbc.co.nz/uploads/100394/images/ABC_logo_2.jpg"/>
          <p:cNvPicPr>
            <a:picLocks noChangeAspect="1" noChangeArrowheads="1"/>
          </p:cNvPicPr>
          <p:nvPr/>
        </p:nvPicPr>
        <p:blipFill>
          <a:blip r:embed="rId2" cstate="print"/>
          <a:srcRect/>
          <a:stretch>
            <a:fillRect/>
          </a:stretch>
        </p:blipFill>
        <p:spPr bwMode="auto">
          <a:xfrm>
            <a:off x="467544" y="1124744"/>
            <a:ext cx="952500" cy="9525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Rectangle 3"/>
          <p:cNvSpPr>
            <a:spLocks noGrp="1" noChangeArrowheads="1"/>
          </p:cNvSpPr>
          <p:nvPr>
            <p:ph type="body" idx="1"/>
          </p:nvPr>
        </p:nvSpPr>
        <p:spPr>
          <a:xfrm>
            <a:off x="467543" y="1340768"/>
            <a:ext cx="6768753" cy="4392488"/>
          </a:xfrm>
        </p:spPr>
        <p:txBody>
          <a:bodyPr>
            <a:normAutofit/>
          </a:bodyPr>
          <a:lstStyle/>
          <a:p>
            <a:pPr algn="just" eaLnBrk="1" hangingPunct="1">
              <a:buFontTx/>
              <a:buNone/>
              <a:defRPr/>
            </a:pPr>
            <a:r>
              <a:rPr lang="en-US" sz="2400" dirty="0" smtClean="0"/>
              <a:t> 	</a:t>
            </a:r>
            <a:r>
              <a:rPr lang="en-GB" sz="2400" dirty="0" smtClean="0"/>
              <a:t>Where will the extra tricks come from?</a:t>
            </a:r>
          </a:p>
          <a:p>
            <a:pPr algn="just" eaLnBrk="1" hangingPunct="1">
              <a:buFontTx/>
              <a:buNone/>
              <a:defRPr/>
            </a:pPr>
            <a:endParaRPr lang="en-GB" sz="2400" dirty="0" smtClean="0"/>
          </a:p>
          <a:p>
            <a:pPr algn="just" eaLnBrk="1" hangingPunct="1">
              <a:buFontTx/>
              <a:buNone/>
              <a:defRPr/>
            </a:pPr>
            <a:r>
              <a:rPr lang="en-GB" sz="2400" dirty="0" smtClean="0"/>
              <a:t>	Inspect each suit in turn looking for opportunities to make extra tricks. Some opportunities are not as good as others, and you will need to choose the best. </a:t>
            </a:r>
          </a:p>
          <a:p>
            <a:pPr algn="just" eaLnBrk="1" hangingPunct="1">
              <a:buFontTx/>
              <a:buNone/>
              <a:defRPr/>
            </a:pPr>
            <a:endParaRPr lang="en-GB" sz="2400" dirty="0" smtClean="0"/>
          </a:p>
          <a:p>
            <a:pPr algn="just">
              <a:buNone/>
              <a:defRPr/>
            </a:pPr>
            <a:r>
              <a:rPr lang="en-GB" sz="2400" dirty="0" smtClean="0"/>
              <a:t>	Remember: </a:t>
            </a:r>
          </a:p>
          <a:p>
            <a:pPr algn="just">
              <a:buNone/>
              <a:defRPr/>
            </a:pPr>
            <a:r>
              <a:rPr lang="en-GB" sz="2400" dirty="0" smtClean="0"/>
              <a:t>	If you need ten tricks for your contract, they do not have to be the first ten tricks. Executing a plan may involve losing the lead once or even twice!</a:t>
            </a:r>
          </a:p>
          <a:p>
            <a:pPr algn="just" eaLnBrk="1" hangingPunct="1">
              <a:buFontTx/>
              <a:buNone/>
              <a:defRPr/>
            </a:pPr>
            <a:endParaRPr lang="en-GB" sz="2400" dirty="0" smtClean="0"/>
          </a:p>
        </p:txBody>
      </p:sp>
      <p:sp>
        <p:nvSpPr>
          <p:cNvPr id="3" name="Rectangle 2"/>
          <p:cNvSpPr>
            <a:spLocks noGrp="1" noChangeArrowheads="1"/>
          </p:cNvSpPr>
          <p:nvPr>
            <p:ph type="title"/>
          </p:nvPr>
        </p:nvSpPr>
        <p:spPr>
          <a:xfrm>
            <a:off x="628650" y="365127"/>
            <a:ext cx="7886700" cy="903633"/>
          </a:xfrm>
        </p:spPr>
        <p:txBody>
          <a:bodyPr>
            <a:normAutofit/>
          </a:bodyPr>
          <a:lstStyle/>
          <a:p>
            <a:pPr algn="ctr" eaLnBrk="1" hangingPunct="1">
              <a:defRPr/>
            </a:pPr>
            <a:r>
              <a:rPr lang="en-US" sz="3600" dirty="0" smtClean="0"/>
              <a:t>Declarer’s task - make a plan!</a:t>
            </a:r>
            <a:endParaRPr lang="en-GB" sz="3600" dirty="0" smtClean="0"/>
          </a:p>
        </p:txBody>
      </p:sp>
      <p:pic>
        <p:nvPicPr>
          <p:cNvPr id="65540" name="Picture 4" descr="C:\Users\JaneDouglas\AppData\Local\Microsoft\Windows\Temporary Internet Files\Content.IE5\7P4Q83J8\14142[1].gif"/>
          <p:cNvPicPr>
            <a:picLocks noChangeAspect="1" noChangeArrowheads="1"/>
          </p:cNvPicPr>
          <p:nvPr/>
        </p:nvPicPr>
        <p:blipFill>
          <a:blip r:embed="rId2" cstate="print"/>
          <a:srcRect/>
          <a:stretch>
            <a:fillRect/>
          </a:stretch>
        </p:blipFill>
        <p:spPr bwMode="auto">
          <a:xfrm>
            <a:off x="7452320" y="1916832"/>
            <a:ext cx="1398124" cy="2055242"/>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673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554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673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673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9392"/>
            <a:ext cx="8229600" cy="1143000"/>
          </a:xfrm>
        </p:spPr>
        <p:txBody>
          <a:bodyPr>
            <a:normAutofit/>
          </a:bodyPr>
          <a:lstStyle/>
          <a:p>
            <a:pPr algn="ctr"/>
            <a:r>
              <a:rPr lang="en-NZ" sz="3600" b="1" dirty="0" smtClean="0"/>
              <a:t>Taking a finesse for extra winners</a:t>
            </a:r>
            <a:endParaRPr lang="en-NZ" sz="3600" b="1" dirty="0"/>
          </a:p>
        </p:txBody>
      </p:sp>
      <p:sp>
        <p:nvSpPr>
          <p:cNvPr id="3" name="Content Placeholder 2"/>
          <p:cNvSpPr>
            <a:spLocks noGrp="1"/>
          </p:cNvSpPr>
          <p:nvPr>
            <p:ph idx="1"/>
          </p:nvPr>
        </p:nvSpPr>
        <p:spPr>
          <a:xfrm>
            <a:off x="395536" y="1052736"/>
            <a:ext cx="8229600" cy="4389120"/>
          </a:xfrm>
        </p:spPr>
        <p:txBody>
          <a:bodyPr>
            <a:normAutofit/>
          </a:bodyPr>
          <a:lstStyle/>
          <a:p>
            <a:pPr algn="just"/>
            <a:r>
              <a:rPr lang="en-NZ" sz="2800" dirty="0" smtClean="0"/>
              <a:t>The </a:t>
            </a:r>
            <a:r>
              <a:rPr lang="en-NZ" sz="2800" b="1" dirty="0" smtClean="0"/>
              <a:t>FINESSE</a:t>
            </a:r>
            <a:r>
              <a:rPr lang="en-NZ" sz="2800" dirty="0" smtClean="0"/>
              <a:t> is an attempt to gain a trick with a card that would normally be beaten by a higher card.</a:t>
            </a:r>
          </a:p>
          <a:p>
            <a:endParaRPr lang="en-NZ" sz="3600" dirty="0" smtClean="0"/>
          </a:p>
          <a:p>
            <a:pPr algn="just"/>
            <a:r>
              <a:rPr lang="en-NZ" sz="2800" dirty="0" smtClean="0"/>
              <a:t>Generally you should play a low card </a:t>
            </a:r>
            <a:r>
              <a:rPr lang="en-NZ" sz="2800" b="1" dirty="0" smtClean="0"/>
              <a:t>TOWARDS</a:t>
            </a:r>
            <a:r>
              <a:rPr lang="en-NZ" sz="2800" dirty="0" smtClean="0"/>
              <a:t> honour cards, hoping that the second player has the missing honour card.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body" idx="1"/>
          </p:nvPr>
        </p:nvSpPr>
        <p:spPr>
          <a:xfrm>
            <a:off x="0" y="260350"/>
            <a:ext cx="8893175" cy="6597650"/>
          </a:xfrm>
        </p:spPr>
        <p:txBody>
          <a:bodyPr/>
          <a:lstStyle/>
          <a:p>
            <a:pPr algn="just" eaLnBrk="1" hangingPunct="1">
              <a:buFontTx/>
              <a:buNone/>
              <a:defRPr/>
            </a:pPr>
            <a:r>
              <a:rPr lang="en-GB" sz="2400" smtClean="0">
                <a:solidFill>
                  <a:schemeClr val="bg1"/>
                </a:solidFill>
                <a:effectLst>
                  <a:outerShdw blurRad="38100" dist="38100" dir="2700000" algn="tl">
                    <a:srgbClr val="000000"/>
                  </a:outerShdw>
                </a:effectLst>
              </a:rPr>
              <a:t> </a:t>
            </a:r>
          </a:p>
        </p:txBody>
      </p:sp>
      <p:sp>
        <p:nvSpPr>
          <p:cNvPr id="193539" name="Rectangle 3"/>
          <p:cNvSpPr>
            <a:spLocks noChangeArrowheads="1"/>
          </p:cNvSpPr>
          <p:nvPr/>
        </p:nvSpPr>
        <p:spPr bwMode="auto">
          <a:xfrm>
            <a:off x="0" y="44450"/>
            <a:ext cx="8893175" cy="6597650"/>
          </a:xfrm>
          <a:prstGeom prst="rect">
            <a:avLst/>
          </a:prstGeom>
          <a:noFill/>
          <a:ln w="9525">
            <a:noFill/>
            <a:miter lim="800000"/>
            <a:headEnd/>
            <a:tailEnd/>
          </a:ln>
          <a:effectLst/>
        </p:spPr>
        <p:txBody>
          <a:bodyPr/>
          <a:lstStyle/>
          <a:p>
            <a:pPr marL="342900" indent="-342900" algn="just">
              <a:spcBef>
                <a:spcPct val="20000"/>
              </a:spcBef>
              <a:defRPr/>
            </a:pPr>
            <a:r>
              <a:rPr lang="en-GB" sz="2400" dirty="0">
                <a:solidFill>
                  <a:schemeClr val="bg1"/>
                </a:solidFill>
              </a:rPr>
              <a:t> 	</a:t>
            </a:r>
          </a:p>
          <a:p>
            <a:pPr marL="342900" indent="-342900" algn="ctr">
              <a:spcBef>
                <a:spcPct val="20000"/>
              </a:spcBef>
              <a:defRPr/>
            </a:pPr>
            <a:r>
              <a:rPr lang="en-GB" sz="2400" dirty="0">
                <a:solidFill>
                  <a:schemeClr val="bg1"/>
                </a:solidFill>
              </a:rPr>
              <a:t>	</a:t>
            </a:r>
            <a:r>
              <a:rPr lang="en-GB" sz="3600" dirty="0">
                <a:solidFill>
                  <a:schemeClr val="bg1"/>
                </a:solidFill>
              </a:rPr>
              <a:t>Winning tricks with low cards</a:t>
            </a:r>
          </a:p>
          <a:p>
            <a:pPr marL="342900" indent="-342900" algn="just">
              <a:spcBef>
                <a:spcPct val="20000"/>
              </a:spcBef>
              <a:defRPr/>
            </a:pPr>
            <a:endParaRPr lang="en-GB" sz="2400" dirty="0">
              <a:solidFill>
                <a:schemeClr val="bg1"/>
              </a:solidFill>
            </a:endParaRPr>
          </a:p>
          <a:p>
            <a:pPr marL="342900" indent="-342900" algn="just">
              <a:spcBef>
                <a:spcPct val="20000"/>
              </a:spcBef>
              <a:defRPr/>
            </a:pPr>
            <a:r>
              <a:rPr lang="en-GB" sz="2400" dirty="0">
                <a:solidFill>
                  <a:schemeClr val="bg1"/>
                </a:solidFill>
              </a:rPr>
              <a:t>	Sometimes it will be possible to establish extra tricks simply by playing out top cards in a suit and exhausting the opponents of their cards in that suit. Then, any remaining cards (even low ones) will become winners:</a:t>
            </a:r>
          </a:p>
          <a:p>
            <a:pPr marL="342900" indent="-342900" algn="just">
              <a:spcBef>
                <a:spcPct val="20000"/>
              </a:spcBef>
              <a:defRPr/>
            </a:pPr>
            <a:endParaRPr lang="en-GB" sz="2400" dirty="0">
              <a:solidFill>
                <a:schemeClr val="bg1"/>
              </a:solidFill>
            </a:endParaRPr>
          </a:p>
          <a:p>
            <a:pPr marL="342900" indent="-342900" algn="just">
              <a:spcBef>
                <a:spcPct val="20000"/>
              </a:spcBef>
              <a:defRPr/>
            </a:pPr>
            <a:r>
              <a:rPr lang="en-GB" sz="2400" dirty="0">
                <a:solidFill>
                  <a:schemeClr val="bg1"/>
                </a:solidFill>
              </a:rPr>
              <a:t>	</a:t>
            </a:r>
          </a:p>
        </p:txBody>
      </p:sp>
      <p:sp>
        <p:nvSpPr>
          <p:cNvPr id="193540" name="Text Box 4"/>
          <p:cNvSpPr txBox="1">
            <a:spLocks noChangeArrowheads="1"/>
          </p:cNvSpPr>
          <p:nvPr/>
        </p:nvSpPr>
        <p:spPr bwMode="auto">
          <a:xfrm>
            <a:off x="468313" y="3429000"/>
            <a:ext cx="2951162" cy="2657475"/>
          </a:xfrm>
          <a:prstGeom prst="rect">
            <a:avLst/>
          </a:prstGeom>
          <a:noFill/>
          <a:ln w="9525">
            <a:solidFill>
              <a:srgbClr val="FFFF00"/>
            </a:solidFill>
            <a:miter lim="800000"/>
            <a:headEnd/>
            <a:tailEnd/>
          </a:ln>
          <a:effectLst/>
        </p:spPr>
        <p:txBody>
          <a:bodyPr>
            <a:spAutoFit/>
          </a:bodyPr>
          <a:lstStyle/>
          <a:p>
            <a:pPr algn="just">
              <a:spcBef>
                <a:spcPct val="50000"/>
              </a:spcBef>
              <a:defRPr/>
            </a:pPr>
            <a:r>
              <a:rPr lang="en-GB" sz="2400" dirty="0">
                <a:solidFill>
                  <a:schemeClr val="bg1"/>
                </a:solidFill>
              </a:rPr>
              <a:t>   	  North </a:t>
            </a:r>
          </a:p>
          <a:p>
            <a:pPr algn="just">
              <a:spcBef>
                <a:spcPct val="50000"/>
              </a:spcBef>
              <a:defRPr/>
            </a:pPr>
            <a:r>
              <a:rPr lang="en-GB" sz="2400" dirty="0">
                <a:solidFill>
                  <a:schemeClr val="bg1"/>
                </a:solidFill>
              </a:rPr>
              <a:t>	 K 8 6 4</a:t>
            </a:r>
          </a:p>
          <a:p>
            <a:pPr algn="just">
              <a:spcBef>
                <a:spcPct val="50000"/>
              </a:spcBef>
              <a:defRPr/>
            </a:pPr>
            <a:r>
              <a:rPr lang="en-GB" sz="2400" dirty="0">
                <a:solidFill>
                  <a:schemeClr val="bg1"/>
                </a:solidFill>
              </a:rPr>
              <a:t>  J 9 3		     10</a:t>
            </a:r>
          </a:p>
          <a:p>
            <a:pPr algn="just">
              <a:spcBef>
                <a:spcPct val="50000"/>
              </a:spcBef>
              <a:defRPr/>
            </a:pPr>
            <a:r>
              <a:rPr lang="en-GB" sz="2400" dirty="0">
                <a:solidFill>
                  <a:schemeClr val="bg1"/>
                </a:solidFill>
              </a:rPr>
              <a:t>          A Q 7 5 2</a:t>
            </a:r>
          </a:p>
          <a:p>
            <a:pPr algn="just">
              <a:spcBef>
                <a:spcPct val="50000"/>
              </a:spcBef>
              <a:defRPr/>
            </a:pPr>
            <a:r>
              <a:rPr lang="en-GB" sz="2400" dirty="0">
                <a:solidFill>
                  <a:schemeClr val="bg1"/>
                </a:solidFill>
              </a:rPr>
              <a:t>   	  South</a:t>
            </a:r>
          </a:p>
        </p:txBody>
      </p:sp>
      <p:sp>
        <p:nvSpPr>
          <p:cNvPr id="193541" name="Rectangle 5"/>
          <p:cNvSpPr>
            <a:spLocks noChangeArrowheads="1"/>
          </p:cNvSpPr>
          <p:nvPr/>
        </p:nvSpPr>
        <p:spPr bwMode="auto">
          <a:xfrm>
            <a:off x="1906588" y="4614863"/>
            <a:ext cx="288925" cy="327025"/>
          </a:xfrm>
          <a:prstGeom prst="rect">
            <a:avLst/>
          </a:prstGeom>
          <a:solidFill>
            <a:schemeClr val="accent1"/>
          </a:solidFill>
          <a:ln w="9525">
            <a:solidFill>
              <a:schemeClr val="tx1"/>
            </a:solidFill>
            <a:miter lim="800000"/>
            <a:headEnd/>
            <a:tailEnd/>
          </a:ln>
        </p:spPr>
        <p:txBody>
          <a:bodyPr wrap="none" anchor="ctr"/>
          <a:lstStyle/>
          <a:p>
            <a:endParaRPr lang="en-NZ"/>
          </a:p>
        </p:txBody>
      </p:sp>
      <p:sp>
        <p:nvSpPr>
          <p:cNvPr id="193542" name="Text Box 6"/>
          <p:cNvSpPr txBox="1">
            <a:spLocks noChangeArrowheads="1"/>
          </p:cNvSpPr>
          <p:nvPr/>
        </p:nvSpPr>
        <p:spPr bwMode="auto">
          <a:xfrm>
            <a:off x="3781425" y="3212976"/>
            <a:ext cx="5111750" cy="2677656"/>
          </a:xfrm>
          <a:prstGeom prst="rect">
            <a:avLst/>
          </a:prstGeom>
          <a:noFill/>
          <a:ln w="9525">
            <a:noFill/>
            <a:miter lim="800000"/>
            <a:headEnd/>
            <a:tailEnd/>
          </a:ln>
          <a:effectLst/>
        </p:spPr>
        <p:txBody>
          <a:bodyPr wrap="square">
            <a:spAutoFit/>
          </a:bodyPr>
          <a:lstStyle/>
          <a:p>
            <a:pPr algn="just">
              <a:spcBef>
                <a:spcPct val="50000"/>
              </a:spcBef>
              <a:defRPr/>
            </a:pPr>
            <a:r>
              <a:rPr lang="en-GB" sz="2400" dirty="0">
                <a:solidFill>
                  <a:schemeClr val="bg1"/>
                </a:solidFill>
              </a:rPr>
              <a:t>Initially, the low cards in this suit are easily beaten. However, if declarer plays his ace, king and queen (in any order) then all the opponents’ cards in the suit will have gone. This means that the low cards remaining are now worth tricks.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354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354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35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40" grpId="0" animBg="1"/>
      <p:bldP spid="193541" grpId="0" animBg="1"/>
      <p:bldP spid="19354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body" idx="1"/>
          </p:nvPr>
        </p:nvSpPr>
        <p:spPr>
          <a:xfrm>
            <a:off x="0" y="260350"/>
            <a:ext cx="8893175" cy="6597650"/>
          </a:xfrm>
        </p:spPr>
        <p:txBody>
          <a:bodyPr/>
          <a:lstStyle/>
          <a:p>
            <a:pPr algn="just" eaLnBrk="1" hangingPunct="1">
              <a:buFontTx/>
              <a:buNone/>
              <a:defRPr/>
            </a:pPr>
            <a:r>
              <a:rPr lang="en-GB" sz="2400" dirty="0" smtClean="0">
                <a:solidFill>
                  <a:schemeClr val="bg1"/>
                </a:solidFill>
                <a:effectLst>
                  <a:outerShdw blurRad="38100" dist="38100" dir="2700000" algn="tl">
                    <a:srgbClr val="000000"/>
                  </a:outerShdw>
                </a:effectLst>
              </a:rPr>
              <a:t> </a:t>
            </a:r>
          </a:p>
        </p:txBody>
      </p:sp>
      <p:sp>
        <p:nvSpPr>
          <p:cNvPr id="195587" name="Rectangle 3"/>
          <p:cNvSpPr>
            <a:spLocks noChangeArrowheads="1"/>
          </p:cNvSpPr>
          <p:nvPr/>
        </p:nvSpPr>
        <p:spPr bwMode="auto">
          <a:xfrm>
            <a:off x="0" y="44450"/>
            <a:ext cx="8893175" cy="6597650"/>
          </a:xfrm>
          <a:prstGeom prst="rect">
            <a:avLst/>
          </a:prstGeom>
          <a:noFill/>
          <a:ln w="9525">
            <a:noFill/>
            <a:miter lim="800000"/>
            <a:headEnd/>
            <a:tailEnd/>
          </a:ln>
          <a:effectLst/>
        </p:spPr>
        <p:txBody>
          <a:bodyPr/>
          <a:lstStyle/>
          <a:p>
            <a:pPr marL="342900" indent="-342900" algn="just">
              <a:spcBef>
                <a:spcPct val="20000"/>
              </a:spcBef>
              <a:defRPr/>
            </a:pPr>
            <a:r>
              <a:rPr lang="en-GB" sz="2400" dirty="0">
                <a:solidFill>
                  <a:schemeClr val="bg1"/>
                </a:solidFill>
              </a:rPr>
              <a:t> 	</a:t>
            </a:r>
          </a:p>
          <a:p>
            <a:pPr marL="342900" indent="-342900" algn="ctr">
              <a:spcBef>
                <a:spcPct val="20000"/>
              </a:spcBef>
              <a:defRPr/>
            </a:pPr>
            <a:r>
              <a:rPr lang="en-GB" sz="3600" dirty="0">
                <a:solidFill>
                  <a:schemeClr val="bg1"/>
                </a:solidFill>
              </a:rPr>
              <a:t>	Winning tricks by promotion</a:t>
            </a:r>
          </a:p>
          <a:p>
            <a:pPr marL="342900" indent="-342900" algn="just">
              <a:spcBef>
                <a:spcPct val="20000"/>
              </a:spcBef>
              <a:defRPr/>
            </a:pPr>
            <a:endParaRPr lang="en-GB" sz="1200" dirty="0">
              <a:solidFill>
                <a:schemeClr val="bg1"/>
              </a:solidFill>
            </a:endParaRPr>
          </a:p>
          <a:p>
            <a:pPr marL="342900" indent="-342900" algn="just">
              <a:spcBef>
                <a:spcPct val="20000"/>
              </a:spcBef>
              <a:defRPr/>
            </a:pPr>
            <a:r>
              <a:rPr lang="en-GB" sz="2400" dirty="0">
                <a:solidFill>
                  <a:schemeClr val="bg1"/>
                </a:solidFill>
              </a:rPr>
              <a:t>	Apart from laying down aces, kings and queens, declarer can establish extra tricks by forcing out enemy high cards:</a:t>
            </a:r>
          </a:p>
          <a:p>
            <a:pPr marL="342900" indent="-342900" algn="just">
              <a:spcBef>
                <a:spcPct val="20000"/>
              </a:spcBef>
              <a:defRPr/>
            </a:pPr>
            <a:endParaRPr lang="en-GB" sz="2400" dirty="0">
              <a:solidFill>
                <a:schemeClr val="bg1"/>
              </a:solidFill>
            </a:endParaRPr>
          </a:p>
          <a:p>
            <a:pPr marL="342900" indent="-342900" algn="just">
              <a:spcBef>
                <a:spcPct val="20000"/>
              </a:spcBef>
              <a:defRPr/>
            </a:pPr>
            <a:r>
              <a:rPr lang="en-GB" sz="2400" dirty="0">
                <a:solidFill>
                  <a:schemeClr val="bg1"/>
                </a:solidFill>
              </a:rPr>
              <a:t>	</a:t>
            </a:r>
          </a:p>
        </p:txBody>
      </p:sp>
      <p:sp>
        <p:nvSpPr>
          <p:cNvPr id="195588" name="Text Box 4"/>
          <p:cNvSpPr txBox="1">
            <a:spLocks noChangeArrowheads="1"/>
          </p:cNvSpPr>
          <p:nvPr/>
        </p:nvSpPr>
        <p:spPr bwMode="auto">
          <a:xfrm>
            <a:off x="468313" y="2133600"/>
            <a:ext cx="3382962" cy="2657475"/>
          </a:xfrm>
          <a:prstGeom prst="rect">
            <a:avLst/>
          </a:prstGeom>
          <a:noFill/>
          <a:ln w="9525">
            <a:solidFill>
              <a:srgbClr val="FFFF00"/>
            </a:solidFill>
            <a:miter lim="800000"/>
            <a:headEnd/>
            <a:tailEnd/>
          </a:ln>
          <a:effectLst/>
        </p:spPr>
        <p:txBody>
          <a:bodyPr>
            <a:spAutoFit/>
          </a:bodyPr>
          <a:lstStyle/>
          <a:p>
            <a:pPr algn="just">
              <a:spcBef>
                <a:spcPct val="50000"/>
              </a:spcBef>
              <a:defRPr/>
            </a:pPr>
            <a:r>
              <a:rPr lang="en-GB" sz="2400" dirty="0">
                <a:solidFill>
                  <a:schemeClr val="bg1"/>
                </a:solidFill>
              </a:rPr>
              <a:t>   	    North </a:t>
            </a:r>
          </a:p>
          <a:p>
            <a:pPr algn="just">
              <a:spcBef>
                <a:spcPct val="50000"/>
              </a:spcBef>
              <a:defRPr/>
            </a:pPr>
            <a:r>
              <a:rPr lang="en-GB" sz="2400" dirty="0">
                <a:solidFill>
                  <a:schemeClr val="bg1"/>
                </a:solidFill>
              </a:rPr>
              <a:t>	    Q J 4</a:t>
            </a:r>
          </a:p>
          <a:p>
            <a:pPr algn="just">
              <a:spcBef>
                <a:spcPct val="50000"/>
              </a:spcBef>
              <a:defRPr/>
            </a:pPr>
            <a:r>
              <a:rPr lang="en-GB" sz="2400" dirty="0">
                <a:solidFill>
                  <a:schemeClr val="bg1"/>
                </a:solidFill>
              </a:rPr>
              <a:t>  10 7 5	     </a:t>
            </a:r>
            <a:r>
              <a:rPr lang="en-GB" sz="2400" dirty="0" smtClean="0">
                <a:solidFill>
                  <a:schemeClr val="bg1"/>
                </a:solidFill>
              </a:rPr>
              <a:t>             A </a:t>
            </a:r>
            <a:r>
              <a:rPr lang="en-GB" sz="2400" dirty="0">
                <a:solidFill>
                  <a:schemeClr val="bg1"/>
                </a:solidFill>
              </a:rPr>
              <a:t>8 6</a:t>
            </a:r>
          </a:p>
          <a:p>
            <a:pPr algn="just">
              <a:spcBef>
                <a:spcPct val="50000"/>
              </a:spcBef>
              <a:defRPr/>
            </a:pPr>
            <a:r>
              <a:rPr lang="en-GB" sz="2400" dirty="0">
                <a:solidFill>
                  <a:schemeClr val="bg1"/>
                </a:solidFill>
              </a:rPr>
              <a:t>             </a:t>
            </a:r>
            <a:r>
              <a:rPr lang="en-GB" sz="2400" dirty="0" smtClean="0">
                <a:solidFill>
                  <a:schemeClr val="bg1"/>
                </a:solidFill>
              </a:rPr>
              <a:t>   K </a:t>
            </a:r>
            <a:r>
              <a:rPr lang="en-GB" sz="2400" dirty="0">
                <a:solidFill>
                  <a:schemeClr val="bg1"/>
                </a:solidFill>
              </a:rPr>
              <a:t>9 3 2</a:t>
            </a:r>
          </a:p>
          <a:p>
            <a:pPr algn="just">
              <a:spcBef>
                <a:spcPct val="50000"/>
              </a:spcBef>
              <a:defRPr/>
            </a:pPr>
            <a:r>
              <a:rPr lang="en-GB" sz="2400" dirty="0">
                <a:solidFill>
                  <a:schemeClr val="bg1"/>
                </a:solidFill>
              </a:rPr>
              <a:t>   	   South</a:t>
            </a:r>
          </a:p>
        </p:txBody>
      </p:sp>
      <p:sp>
        <p:nvSpPr>
          <p:cNvPr id="195589" name="Rectangle 5"/>
          <p:cNvSpPr>
            <a:spLocks noChangeArrowheads="1"/>
          </p:cNvSpPr>
          <p:nvPr/>
        </p:nvSpPr>
        <p:spPr bwMode="auto">
          <a:xfrm>
            <a:off x="2051050" y="3319463"/>
            <a:ext cx="288925" cy="327025"/>
          </a:xfrm>
          <a:prstGeom prst="rect">
            <a:avLst/>
          </a:prstGeom>
          <a:solidFill>
            <a:schemeClr val="accent1"/>
          </a:solidFill>
          <a:ln w="9525">
            <a:solidFill>
              <a:schemeClr val="tx1"/>
            </a:solidFill>
            <a:miter lim="800000"/>
            <a:headEnd/>
            <a:tailEnd/>
          </a:ln>
        </p:spPr>
        <p:txBody>
          <a:bodyPr wrap="none" anchor="ctr"/>
          <a:lstStyle/>
          <a:p>
            <a:endParaRPr lang="en-NZ"/>
          </a:p>
        </p:txBody>
      </p:sp>
      <p:sp>
        <p:nvSpPr>
          <p:cNvPr id="195590" name="Text Box 6"/>
          <p:cNvSpPr txBox="1">
            <a:spLocks noChangeArrowheads="1"/>
          </p:cNvSpPr>
          <p:nvPr/>
        </p:nvSpPr>
        <p:spPr bwMode="auto">
          <a:xfrm>
            <a:off x="4356100" y="2133600"/>
            <a:ext cx="4537075" cy="2677656"/>
          </a:xfrm>
          <a:prstGeom prst="rect">
            <a:avLst/>
          </a:prstGeom>
          <a:noFill/>
          <a:ln w="9525">
            <a:noFill/>
            <a:miter lim="800000"/>
            <a:headEnd/>
            <a:tailEnd/>
          </a:ln>
          <a:effectLst/>
        </p:spPr>
        <p:txBody>
          <a:bodyPr>
            <a:spAutoFit/>
          </a:bodyPr>
          <a:lstStyle/>
          <a:p>
            <a:pPr algn="just">
              <a:spcBef>
                <a:spcPct val="50000"/>
              </a:spcBef>
              <a:defRPr/>
            </a:pPr>
            <a:r>
              <a:rPr lang="en-GB" sz="2400" dirty="0">
                <a:solidFill>
                  <a:schemeClr val="bg1"/>
                </a:solidFill>
              </a:rPr>
              <a:t>South has no immediate trick to “cash” (another term for make) but he can establish two certain winners by forcing out East’s ace. If East does not take his ace on the first round of the suit then declarer continues with a second round.</a:t>
            </a:r>
          </a:p>
        </p:txBody>
      </p:sp>
      <p:sp>
        <p:nvSpPr>
          <p:cNvPr id="195591" name="Text Box 7"/>
          <p:cNvSpPr txBox="1">
            <a:spLocks noChangeArrowheads="1"/>
          </p:cNvSpPr>
          <p:nvPr/>
        </p:nvSpPr>
        <p:spPr bwMode="auto">
          <a:xfrm>
            <a:off x="468313" y="4941169"/>
            <a:ext cx="8424862" cy="1200329"/>
          </a:xfrm>
          <a:prstGeom prst="rect">
            <a:avLst/>
          </a:prstGeom>
          <a:noFill/>
          <a:ln w="9525">
            <a:noFill/>
            <a:miter lim="800000"/>
            <a:headEnd/>
            <a:tailEnd/>
          </a:ln>
          <a:effectLst/>
        </p:spPr>
        <p:txBody>
          <a:bodyPr wrap="square">
            <a:spAutoFit/>
          </a:bodyPr>
          <a:lstStyle/>
          <a:p>
            <a:pPr algn="just">
              <a:spcBef>
                <a:spcPct val="50000"/>
              </a:spcBef>
              <a:defRPr/>
            </a:pPr>
            <a:r>
              <a:rPr lang="en-GB" sz="2400" dirty="0">
                <a:solidFill>
                  <a:schemeClr val="bg1"/>
                </a:solidFill>
              </a:rPr>
              <a:t>With the slightly lucky 3-3 “break” in the six cards held by the opponents, the fourth card in South’s hand will also become a winner.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558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558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559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55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8" grpId="0" animBg="1"/>
      <p:bldP spid="195589" grpId="0" animBg="1"/>
      <p:bldP spid="195590" grpId="0"/>
      <p:bldP spid="19559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body" idx="1"/>
          </p:nvPr>
        </p:nvSpPr>
        <p:spPr>
          <a:xfrm>
            <a:off x="0" y="260350"/>
            <a:ext cx="8893175" cy="6597650"/>
          </a:xfrm>
        </p:spPr>
        <p:txBody>
          <a:bodyPr/>
          <a:lstStyle/>
          <a:p>
            <a:pPr algn="just" eaLnBrk="1" hangingPunct="1">
              <a:buFontTx/>
              <a:buNone/>
              <a:defRPr/>
            </a:pPr>
            <a:r>
              <a:rPr lang="en-GB" sz="2400" smtClean="0">
                <a:solidFill>
                  <a:schemeClr val="bg1"/>
                </a:solidFill>
                <a:effectLst>
                  <a:outerShdw blurRad="38100" dist="38100" dir="2700000" algn="tl">
                    <a:srgbClr val="000000"/>
                  </a:outerShdw>
                </a:effectLst>
              </a:rPr>
              <a:t> </a:t>
            </a:r>
          </a:p>
        </p:txBody>
      </p:sp>
      <p:sp>
        <p:nvSpPr>
          <p:cNvPr id="199683" name="Rectangle 3"/>
          <p:cNvSpPr>
            <a:spLocks noChangeArrowheads="1"/>
          </p:cNvSpPr>
          <p:nvPr/>
        </p:nvSpPr>
        <p:spPr bwMode="auto">
          <a:xfrm>
            <a:off x="0" y="44450"/>
            <a:ext cx="8893175" cy="6597650"/>
          </a:xfrm>
          <a:prstGeom prst="rect">
            <a:avLst/>
          </a:prstGeom>
          <a:noFill/>
          <a:ln w="9525">
            <a:noFill/>
            <a:miter lim="800000"/>
            <a:headEnd/>
            <a:tailEnd/>
          </a:ln>
          <a:effectLst/>
        </p:spPr>
        <p:txBody>
          <a:bodyPr/>
          <a:lstStyle/>
          <a:p>
            <a:pPr marL="342900" indent="-342900" algn="just">
              <a:spcBef>
                <a:spcPct val="20000"/>
              </a:spcBef>
              <a:defRPr/>
            </a:pPr>
            <a:r>
              <a:rPr lang="en-GB" sz="2400">
                <a:solidFill>
                  <a:schemeClr val="bg1"/>
                </a:solidFill>
              </a:rPr>
              <a:t> 	</a:t>
            </a:r>
          </a:p>
          <a:p>
            <a:pPr marL="342900" indent="-342900" algn="just">
              <a:spcBef>
                <a:spcPct val="20000"/>
              </a:spcBef>
              <a:defRPr/>
            </a:pPr>
            <a:r>
              <a:rPr lang="en-GB" sz="2400">
                <a:solidFill>
                  <a:schemeClr val="bg1"/>
                </a:solidFill>
              </a:rPr>
              <a:t>	A long suit is often able to provide extra tricks even when the low cards do not look too promising:</a:t>
            </a:r>
          </a:p>
          <a:p>
            <a:pPr marL="342900" indent="-342900" algn="just">
              <a:spcBef>
                <a:spcPct val="20000"/>
              </a:spcBef>
              <a:defRPr/>
            </a:pPr>
            <a:endParaRPr lang="en-GB" sz="2400">
              <a:solidFill>
                <a:schemeClr val="bg1"/>
              </a:solidFill>
            </a:endParaRPr>
          </a:p>
          <a:p>
            <a:pPr marL="342900" indent="-342900" algn="just">
              <a:spcBef>
                <a:spcPct val="20000"/>
              </a:spcBef>
              <a:defRPr/>
            </a:pPr>
            <a:r>
              <a:rPr lang="en-GB" sz="2400">
                <a:solidFill>
                  <a:schemeClr val="bg1"/>
                </a:solidFill>
              </a:rPr>
              <a:t>	</a:t>
            </a:r>
          </a:p>
        </p:txBody>
      </p:sp>
      <p:sp>
        <p:nvSpPr>
          <p:cNvPr id="199684" name="Text Box 4"/>
          <p:cNvSpPr txBox="1">
            <a:spLocks noChangeArrowheads="1"/>
          </p:cNvSpPr>
          <p:nvPr/>
        </p:nvSpPr>
        <p:spPr bwMode="auto">
          <a:xfrm>
            <a:off x="468313" y="2133600"/>
            <a:ext cx="3382962" cy="2657475"/>
          </a:xfrm>
          <a:prstGeom prst="rect">
            <a:avLst/>
          </a:prstGeom>
          <a:noFill/>
          <a:ln w="9525">
            <a:solidFill>
              <a:srgbClr val="FFFF00"/>
            </a:solidFill>
            <a:miter lim="800000"/>
            <a:headEnd/>
            <a:tailEnd/>
          </a:ln>
          <a:effectLst/>
        </p:spPr>
        <p:txBody>
          <a:bodyPr>
            <a:spAutoFit/>
          </a:bodyPr>
          <a:lstStyle/>
          <a:p>
            <a:pPr algn="just">
              <a:spcBef>
                <a:spcPct val="50000"/>
              </a:spcBef>
              <a:defRPr/>
            </a:pPr>
            <a:r>
              <a:rPr lang="en-GB" sz="2400" dirty="0">
                <a:solidFill>
                  <a:schemeClr val="bg1"/>
                </a:solidFill>
              </a:rPr>
              <a:t>   	    North </a:t>
            </a:r>
          </a:p>
          <a:p>
            <a:pPr algn="just">
              <a:spcBef>
                <a:spcPct val="50000"/>
              </a:spcBef>
              <a:defRPr/>
            </a:pPr>
            <a:r>
              <a:rPr lang="en-GB" sz="2400" dirty="0">
                <a:solidFill>
                  <a:schemeClr val="bg1"/>
                </a:solidFill>
              </a:rPr>
              <a:t>	 A 5 4 3 2</a:t>
            </a:r>
          </a:p>
          <a:p>
            <a:pPr algn="just">
              <a:spcBef>
                <a:spcPct val="50000"/>
              </a:spcBef>
              <a:defRPr/>
            </a:pPr>
            <a:r>
              <a:rPr lang="en-GB" sz="2400" dirty="0">
                <a:solidFill>
                  <a:schemeClr val="bg1"/>
                </a:solidFill>
              </a:rPr>
              <a:t>  J 10 9 	       </a:t>
            </a:r>
            <a:r>
              <a:rPr lang="en-GB" sz="2400" dirty="0" smtClean="0">
                <a:solidFill>
                  <a:schemeClr val="bg1"/>
                </a:solidFill>
              </a:rPr>
              <a:t>          Q </a:t>
            </a:r>
            <a:r>
              <a:rPr lang="en-GB" sz="2400" dirty="0">
                <a:solidFill>
                  <a:schemeClr val="bg1"/>
                </a:solidFill>
              </a:rPr>
              <a:t>8 </a:t>
            </a:r>
          </a:p>
          <a:p>
            <a:pPr algn="just">
              <a:spcBef>
                <a:spcPct val="50000"/>
              </a:spcBef>
              <a:defRPr/>
            </a:pPr>
            <a:r>
              <a:rPr lang="en-GB" sz="2400" dirty="0">
                <a:solidFill>
                  <a:schemeClr val="bg1"/>
                </a:solidFill>
              </a:rPr>
              <a:t>               </a:t>
            </a:r>
            <a:r>
              <a:rPr lang="en-GB" sz="2400" dirty="0" smtClean="0">
                <a:solidFill>
                  <a:schemeClr val="bg1"/>
                </a:solidFill>
              </a:rPr>
              <a:t>   K </a:t>
            </a:r>
            <a:r>
              <a:rPr lang="en-GB" sz="2400" dirty="0">
                <a:solidFill>
                  <a:schemeClr val="bg1"/>
                </a:solidFill>
              </a:rPr>
              <a:t>7 6</a:t>
            </a:r>
          </a:p>
          <a:p>
            <a:pPr algn="just">
              <a:spcBef>
                <a:spcPct val="50000"/>
              </a:spcBef>
              <a:defRPr/>
            </a:pPr>
            <a:r>
              <a:rPr lang="en-GB" sz="2400" dirty="0">
                <a:solidFill>
                  <a:schemeClr val="bg1"/>
                </a:solidFill>
              </a:rPr>
              <a:t>   	    South</a:t>
            </a:r>
          </a:p>
        </p:txBody>
      </p:sp>
      <p:sp>
        <p:nvSpPr>
          <p:cNvPr id="199685" name="Rectangle 5"/>
          <p:cNvSpPr>
            <a:spLocks noChangeArrowheads="1"/>
          </p:cNvSpPr>
          <p:nvPr/>
        </p:nvSpPr>
        <p:spPr bwMode="auto">
          <a:xfrm>
            <a:off x="1907704" y="3319463"/>
            <a:ext cx="288925" cy="327025"/>
          </a:xfrm>
          <a:prstGeom prst="rect">
            <a:avLst/>
          </a:prstGeom>
          <a:solidFill>
            <a:schemeClr val="accent1"/>
          </a:solidFill>
          <a:ln w="9525">
            <a:solidFill>
              <a:schemeClr val="tx1"/>
            </a:solidFill>
            <a:miter lim="800000"/>
            <a:headEnd/>
            <a:tailEnd/>
          </a:ln>
        </p:spPr>
        <p:txBody>
          <a:bodyPr wrap="none" anchor="ctr"/>
          <a:lstStyle/>
          <a:p>
            <a:endParaRPr lang="en-NZ"/>
          </a:p>
        </p:txBody>
      </p:sp>
      <p:sp>
        <p:nvSpPr>
          <p:cNvPr id="199686" name="Text Box 6"/>
          <p:cNvSpPr txBox="1">
            <a:spLocks noChangeArrowheads="1"/>
          </p:cNvSpPr>
          <p:nvPr/>
        </p:nvSpPr>
        <p:spPr bwMode="auto">
          <a:xfrm>
            <a:off x="4356100" y="1700808"/>
            <a:ext cx="4537075" cy="1200329"/>
          </a:xfrm>
          <a:prstGeom prst="rect">
            <a:avLst/>
          </a:prstGeom>
          <a:noFill/>
          <a:ln w="9525">
            <a:noFill/>
            <a:miter lim="800000"/>
            <a:headEnd/>
            <a:tailEnd/>
          </a:ln>
          <a:effectLst/>
        </p:spPr>
        <p:txBody>
          <a:bodyPr>
            <a:spAutoFit/>
          </a:bodyPr>
          <a:lstStyle/>
          <a:p>
            <a:pPr algn="just">
              <a:spcBef>
                <a:spcPct val="50000"/>
              </a:spcBef>
              <a:defRPr/>
            </a:pPr>
            <a:r>
              <a:rPr lang="en-GB" sz="2400" dirty="0">
                <a:solidFill>
                  <a:schemeClr val="bg1"/>
                </a:solidFill>
              </a:rPr>
              <a:t>South has two immediate tricks in the suit, but the rest of his cards are as low as can be.</a:t>
            </a:r>
          </a:p>
        </p:txBody>
      </p:sp>
      <p:sp>
        <p:nvSpPr>
          <p:cNvPr id="199687" name="Text Box 7"/>
          <p:cNvSpPr txBox="1">
            <a:spLocks noChangeArrowheads="1"/>
          </p:cNvSpPr>
          <p:nvPr/>
        </p:nvSpPr>
        <p:spPr bwMode="auto">
          <a:xfrm>
            <a:off x="468313" y="4940896"/>
            <a:ext cx="8424862" cy="1200329"/>
          </a:xfrm>
          <a:prstGeom prst="rect">
            <a:avLst/>
          </a:prstGeom>
          <a:noFill/>
          <a:ln w="9525">
            <a:noFill/>
            <a:miter lim="800000"/>
            <a:headEnd/>
            <a:tailEnd/>
          </a:ln>
          <a:effectLst/>
        </p:spPr>
        <p:txBody>
          <a:bodyPr>
            <a:spAutoFit/>
          </a:bodyPr>
          <a:lstStyle/>
          <a:p>
            <a:pPr algn="just">
              <a:spcBef>
                <a:spcPct val="50000"/>
              </a:spcBef>
              <a:defRPr/>
            </a:pPr>
            <a:r>
              <a:rPr lang="en-GB" sz="2400">
                <a:solidFill>
                  <a:schemeClr val="bg1"/>
                </a:solidFill>
              </a:rPr>
              <a:t>One trick is conceded to whichever opponent holds three cards and then four tricks are won. Note that it does not matter whether it is the third trick or the first which is lost.</a:t>
            </a:r>
          </a:p>
        </p:txBody>
      </p:sp>
      <p:sp>
        <p:nvSpPr>
          <p:cNvPr id="199688" name="Text Box 8"/>
          <p:cNvSpPr txBox="1">
            <a:spLocks noChangeArrowheads="1"/>
          </p:cNvSpPr>
          <p:nvPr/>
        </p:nvSpPr>
        <p:spPr bwMode="auto">
          <a:xfrm>
            <a:off x="4356100" y="3212108"/>
            <a:ext cx="4537075" cy="1200329"/>
          </a:xfrm>
          <a:prstGeom prst="rect">
            <a:avLst/>
          </a:prstGeom>
          <a:noFill/>
          <a:ln w="9525">
            <a:noFill/>
            <a:miter lim="800000"/>
            <a:headEnd/>
            <a:tailEnd/>
          </a:ln>
          <a:effectLst/>
        </p:spPr>
        <p:txBody>
          <a:bodyPr>
            <a:spAutoFit/>
          </a:bodyPr>
          <a:lstStyle/>
          <a:p>
            <a:pPr algn="just">
              <a:spcBef>
                <a:spcPct val="50000"/>
              </a:spcBef>
              <a:defRPr/>
            </a:pPr>
            <a:r>
              <a:rPr lang="en-GB" sz="2400">
                <a:solidFill>
                  <a:schemeClr val="bg1"/>
                </a:solidFill>
              </a:rPr>
              <a:t>However, all he needs is a 3-2 split in the five missing cards to produce two more winners.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968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968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968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968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996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4" grpId="0" animBg="1"/>
      <p:bldP spid="199685" grpId="0" animBg="1"/>
      <p:bldP spid="199686" grpId="0"/>
      <p:bldP spid="199687" grpId="0"/>
      <p:bldP spid="19968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3"/>
          <p:cNvSpPr>
            <a:spLocks noGrp="1" noChangeArrowheads="1"/>
          </p:cNvSpPr>
          <p:nvPr>
            <p:ph type="body" idx="1"/>
          </p:nvPr>
        </p:nvSpPr>
        <p:spPr>
          <a:xfrm>
            <a:off x="0" y="260350"/>
            <a:ext cx="8820150" cy="6597650"/>
          </a:xfrm>
        </p:spPr>
        <p:txBody>
          <a:bodyPr/>
          <a:lstStyle/>
          <a:p>
            <a:pPr algn="ctr">
              <a:buNone/>
            </a:pPr>
            <a:r>
              <a:rPr lang="en-GB" sz="3600" dirty="0">
                <a:solidFill>
                  <a:schemeClr val="bg1"/>
                </a:solidFill>
              </a:rPr>
              <a:t>Counting trumps</a:t>
            </a:r>
          </a:p>
          <a:p>
            <a:pPr algn="ctr"/>
            <a:endParaRPr lang="en-GB" sz="900" dirty="0">
              <a:solidFill>
                <a:srgbClr val="00FFFF"/>
              </a:solidFill>
            </a:endParaRPr>
          </a:p>
          <a:p>
            <a:pPr algn="just"/>
            <a:r>
              <a:rPr lang="en-GB" dirty="0"/>
              <a:t>	It is terribly frustrating, when playing in a suit contract, to have one of </a:t>
            </a:r>
            <a:r>
              <a:rPr lang="en-GB" dirty="0" smtClean="0"/>
              <a:t>  	your </a:t>
            </a:r>
            <a:r>
              <a:rPr lang="en-GB" dirty="0"/>
              <a:t>winners ruffed by a defender when you thought that all the enemy </a:t>
            </a:r>
            <a:r>
              <a:rPr lang="en-GB" dirty="0" smtClean="0"/>
              <a:t>	trumps </a:t>
            </a:r>
            <a:r>
              <a:rPr lang="en-GB" dirty="0"/>
              <a:t>had been drawn.</a:t>
            </a:r>
          </a:p>
          <a:p>
            <a:pPr algn="just"/>
            <a:endParaRPr lang="en-GB" sz="900" dirty="0"/>
          </a:p>
          <a:p>
            <a:pPr algn="just"/>
            <a:r>
              <a:rPr lang="en-GB" dirty="0"/>
              <a:t>	When playing trumps, it is essential to count how many have gone, so </a:t>
            </a:r>
            <a:r>
              <a:rPr lang="en-GB" dirty="0" smtClean="0"/>
              <a:t>	that </a:t>
            </a:r>
            <a:r>
              <a:rPr lang="en-GB" dirty="0"/>
              <a:t>you know when the defenders have run out. After all, you cannot </a:t>
            </a:r>
            <a:r>
              <a:rPr lang="en-GB" dirty="0" smtClean="0"/>
              <a:t>	always </a:t>
            </a:r>
            <a:r>
              <a:rPr lang="en-GB" dirty="0"/>
              <a:t>afford to play one round more than necessary “just in case”.</a:t>
            </a:r>
          </a:p>
          <a:p>
            <a:pPr algn="just"/>
            <a:endParaRPr lang="en-GB" sz="900" dirty="0"/>
          </a:p>
          <a:p>
            <a:pPr algn="just"/>
            <a:r>
              <a:rPr lang="en-GB" dirty="0"/>
              <a:t>	It does not matter how you manage to count trumps as they are played. </a:t>
            </a:r>
            <a:r>
              <a:rPr lang="en-GB" dirty="0" smtClean="0"/>
              <a:t>	You </a:t>
            </a:r>
            <a:r>
              <a:rPr lang="en-GB" dirty="0"/>
              <a:t>can even use your fingers if it helps!</a:t>
            </a:r>
          </a:p>
        </p:txBody>
      </p:sp>
      <p:sp>
        <p:nvSpPr>
          <p:cNvPr id="86020" name="Text Box 4"/>
          <p:cNvSpPr txBox="1">
            <a:spLocks noChangeArrowheads="1"/>
          </p:cNvSpPr>
          <p:nvPr/>
        </p:nvSpPr>
        <p:spPr bwMode="auto">
          <a:xfrm>
            <a:off x="323850" y="4149080"/>
            <a:ext cx="8496300" cy="1927225"/>
          </a:xfrm>
          <a:prstGeom prst="rect">
            <a:avLst/>
          </a:prstGeom>
          <a:noFill/>
          <a:ln w="9525">
            <a:solidFill>
              <a:srgbClr val="FFFF00"/>
            </a:solidFill>
            <a:miter lim="800000"/>
            <a:headEnd/>
            <a:tailEnd/>
          </a:ln>
          <a:effectLst/>
        </p:spPr>
        <p:txBody>
          <a:bodyPr lIns="90000" tIns="46800" rIns="90000" bIns="46800">
            <a:spAutoFit/>
          </a:bodyPr>
          <a:lstStyle/>
          <a:p>
            <a:pPr algn="just">
              <a:spcBef>
                <a:spcPct val="50000"/>
              </a:spcBef>
            </a:pPr>
            <a:r>
              <a:rPr lang="en-GB" sz="2400" dirty="0">
                <a:solidFill>
                  <a:schemeClr val="bg1"/>
                </a:solidFill>
              </a:rPr>
              <a:t>One way that works for many players is to take the number of trumps held by declarer and dummy away from 13. This is how many the opponents hold between them. Whenever both defenders follow suit, deduct two from this total. If only one follows, or one of them makes a ruff, deduct one.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60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601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601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601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60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p:bldP spid="8602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3"/>
          <p:cNvSpPr>
            <a:spLocks noGrp="1" noChangeArrowheads="1"/>
          </p:cNvSpPr>
          <p:nvPr>
            <p:ph type="body" idx="1"/>
          </p:nvPr>
        </p:nvSpPr>
        <p:spPr>
          <a:xfrm>
            <a:off x="0" y="476250"/>
            <a:ext cx="8820150" cy="6381750"/>
          </a:xfrm>
        </p:spPr>
        <p:txBody>
          <a:bodyPr/>
          <a:lstStyle/>
          <a:p>
            <a:pPr algn="ctr">
              <a:buNone/>
            </a:pPr>
            <a:r>
              <a:rPr lang="en-GB" sz="2800" dirty="0">
                <a:solidFill>
                  <a:schemeClr val="bg1"/>
                </a:solidFill>
              </a:rPr>
              <a:t>Trumping the defenders’ winners</a:t>
            </a:r>
          </a:p>
          <a:p>
            <a:pPr algn="ctr"/>
            <a:endParaRPr lang="en-GB" dirty="0"/>
          </a:p>
          <a:p>
            <a:pPr algn="just">
              <a:buNone/>
            </a:pPr>
            <a:r>
              <a:rPr lang="en-GB" dirty="0" smtClean="0"/>
              <a:t>	One </a:t>
            </a:r>
            <a:r>
              <a:rPr lang="en-GB" dirty="0"/>
              <a:t>of the more satisfying aspects of playing in a suit contract is when you get the chance to trump one of the enemy high cards that seemed destined to take a trick.</a:t>
            </a:r>
          </a:p>
          <a:p>
            <a:pPr algn="just"/>
            <a:endParaRPr lang="en-GB" dirty="0"/>
          </a:p>
          <a:p>
            <a:pPr algn="just">
              <a:buNone/>
            </a:pPr>
            <a:r>
              <a:rPr lang="en-GB" dirty="0" smtClean="0"/>
              <a:t>	In </a:t>
            </a:r>
            <a:r>
              <a:rPr lang="en-GB" dirty="0"/>
              <a:t>no trumps, a high card in the suit led is always going to win the trick if there are no adverse cards out to beat it. In a suit contract, there is the one, vital, additional factor:</a:t>
            </a:r>
            <a:r>
              <a:rPr lang="en-GB" b="1" i="1" dirty="0">
                <a:solidFill>
                  <a:schemeClr val="bg1"/>
                </a:solidFill>
              </a:rPr>
              <a:t> trumps</a:t>
            </a:r>
            <a:r>
              <a:rPr lang="en-GB" dirty="0"/>
              <a:t>.</a:t>
            </a:r>
          </a:p>
          <a:p>
            <a:pPr algn="just"/>
            <a:endParaRPr lang="en-GB" dirty="0"/>
          </a:p>
          <a:p>
            <a:pPr algn="just">
              <a:buNone/>
            </a:pPr>
            <a:r>
              <a:rPr lang="en-GB" dirty="0"/>
              <a:t>	</a:t>
            </a:r>
            <a:r>
              <a:rPr lang="en-GB" dirty="0" smtClean="0"/>
              <a:t>We </a:t>
            </a:r>
            <a:r>
              <a:rPr lang="en-GB" dirty="0"/>
              <a:t>have already touched on the aspect of trumps giving you </a:t>
            </a:r>
            <a:r>
              <a:rPr lang="en-GB" dirty="0">
                <a:solidFill>
                  <a:schemeClr val="bg1"/>
                </a:solidFill>
              </a:rPr>
              <a:t>control</a:t>
            </a:r>
            <a:r>
              <a:rPr lang="en-GB" dirty="0"/>
              <a:t>. As well as winning a trick for your side, trumping the enemy high card gives you the opportunity to gain the lead and decide which suit is to be played next.</a:t>
            </a:r>
            <a:endParaRPr lang="en-GB" dirty="0">
              <a:solidFill>
                <a:srgbClr val="00FFF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6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80696"/>
          </a:xfrm>
        </p:spPr>
        <p:txBody>
          <a:bodyPr>
            <a:normAutofit/>
          </a:bodyPr>
          <a:lstStyle/>
          <a:p>
            <a:r>
              <a:rPr lang="en-NZ" sz="4000" b="1" dirty="0" smtClean="0"/>
              <a:t>Play of the Hand – Trump Contracts</a:t>
            </a:r>
            <a:endParaRPr lang="en-NZ" sz="2800" dirty="0"/>
          </a:p>
        </p:txBody>
      </p:sp>
      <p:sp>
        <p:nvSpPr>
          <p:cNvPr id="3" name="Content Placeholder 2"/>
          <p:cNvSpPr>
            <a:spLocks noGrp="1"/>
          </p:cNvSpPr>
          <p:nvPr>
            <p:ph idx="1"/>
          </p:nvPr>
        </p:nvSpPr>
        <p:spPr>
          <a:xfrm>
            <a:off x="467544" y="969336"/>
            <a:ext cx="8229600" cy="3888432"/>
          </a:xfrm>
        </p:spPr>
        <p:txBody>
          <a:bodyPr>
            <a:normAutofit fontScale="25000" lnSpcReduction="20000"/>
          </a:bodyPr>
          <a:lstStyle/>
          <a:p>
            <a:pPr>
              <a:lnSpc>
                <a:spcPct val="170000"/>
              </a:lnSpc>
            </a:pPr>
            <a:r>
              <a:rPr lang="en-NZ" sz="11200" dirty="0" smtClean="0"/>
              <a:t>Draw trumps first</a:t>
            </a:r>
          </a:p>
          <a:p>
            <a:pPr>
              <a:lnSpc>
                <a:spcPct val="170000"/>
              </a:lnSpc>
            </a:pPr>
            <a:r>
              <a:rPr lang="en-NZ" sz="11200" dirty="0" smtClean="0"/>
              <a:t>Remember to count how many trumps are left out</a:t>
            </a:r>
          </a:p>
          <a:p>
            <a:pPr>
              <a:lnSpc>
                <a:spcPct val="170000"/>
              </a:lnSpc>
            </a:pPr>
            <a:r>
              <a:rPr lang="en-NZ" sz="11200" dirty="0" smtClean="0"/>
              <a:t>STOP drawing trumps when:</a:t>
            </a:r>
          </a:p>
          <a:p>
            <a:pPr lvl="1">
              <a:lnSpc>
                <a:spcPct val="170000"/>
              </a:lnSpc>
            </a:pPr>
            <a:r>
              <a:rPr lang="en-NZ" sz="11200" dirty="0" smtClean="0"/>
              <a:t>Only the highest trump is left OR</a:t>
            </a:r>
          </a:p>
          <a:p>
            <a:pPr lvl="1">
              <a:lnSpc>
                <a:spcPct val="170000"/>
              </a:lnSpc>
            </a:pPr>
            <a:r>
              <a:rPr lang="en-NZ" sz="11200" dirty="0" smtClean="0"/>
              <a:t>Your Opponents trumps have run out</a:t>
            </a:r>
            <a:endParaRPr lang="en-NZ" dirty="0" smtClean="0"/>
          </a:p>
          <a:p>
            <a:pPr>
              <a:lnSpc>
                <a:spcPct val="200000"/>
              </a:lnSpc>
            </a:pPr>
            <a:endParaRPr lang="en-NZ" dirty="0" smtClean="0"/>
          </a:p>
          <a:p>
            <a:endParaRPr lang="en-NZ" dirty="0" smtClean="0"/>
          </a:p>
          <a:p>
            <a:pPr>
              <a:buNone/>
            </a:pPr>
            <a:endParaRPr lang="en-NZ" dirty="0" smtClean="0"/>
          </a:p>
          <a:p>
            <a:endParaRPr lang="en-NZ" dirty="0" smtClean="0"/>
          </a:p>
          <a:p>
            <a:endParaRPr lang="en-NZ" dirty="0"/>
          </a:p>
        </p:txBody>
      </p:sp>
      <p:pic>
        <p:nvPicPr>
          <p:cNvPr id="1026" name="Picture 2" descr="C:\Users\Amanda\AppData\Local\Microsoft\Windows\Temporary Internet Files\Content.IE5\J3X61OOY\MC900355641[1].wmf"/>
          <p:cNvPicPr>
            <a:picLocks noChangeAspect="1" noChangeArrowheads="1"/>
          </p:cNvPicPr>
          <p:nvPr/>
        </p:nvPicPr>
        <p:blipFill>
          <a:blip r:embed="rId2" cstate="print"/>
          <a:srcRect/>
          <a:stretch>
            <a:fillRect/>
          </a:stretch>
        </p:blipFill>
        <p:spPr bwMode="auto">
          <a:xfrm>
            <a:off x="6876256" y="2481504"/>
            <a:ext cx="1807769" cy="1672438"/>
          </a:xfrm>
          <a:prstGeom prst="rect">
            <a:avLst/>
          </a:prstGeom>
          <a:noFill/>
        </p:spPr>
      </p:pic>
      <p:sp>
        <p:nvSpPr>
          <p:cNvPr id="5" name="TextBox 4"/>
          <p:cNvSpPr txBox="1"/>
          <p:nvPr/>
        </p:nvSpPr>
        <p:spPr>
          <a:xfrm>
            <a:off x="395536" y="4857768"/>
            <a:ext cx="4968552" cy="1200329"/>
          </a:xfrm>
          <a:prstGeom prst="rect">
            <a:avLst/>
          </a:prstGeom>
          <a:noFill/>
        </p:spPr>
        <p:txBody>
          <a:bodyPr wrap="square" rtlCol="0">
            <a:spAutoFit/>
          </a:bodyPr>
          <a:lstStyle/>
          <a:p>
            <a:pPr algn="ctr"/>
            <a:r>
              <a:rPr lang="en-NZ" sz="3600" b="1" dirty="0" smtClean="0">
                <a:solidFill>
                  <a:srgbClr val="FF0000"/>
                </a:solidFill>
              </a:rPr>
              <a:t>BUT …  There is an EXCEPTION</a:t>
            </a:r>
            <a:endParaRPr lang="en-NZ" sz="3600" b="1" dirty="0">
              <a:solidFill>
                <a:srgbClr val="FF0000"/>
              </a:solidFill>
            </a:endParaRPr>
          </a:p>
        </p:txBody>
      </p:sp>
      <p:pic>
        <p:nvPicPr>
          <p:cNvPr id="5122" name="Picture 2" descr="C:\Users\Amanda\AppData\Local\Microsoft\Windows\Temporary Internet Files\Content.IE5\MSP0B8H6\MC900434756[1].png"/>
          <p:cNvPicPr>
            <a:picLocks noChangeAspect="1" noChangeArrowheads="1"/>
          </p:cNvPicPr>
          <p:nvPr/>
        </p:nvPicPr>
        <p:blipFill>
          <a:blip r:embed="rId3" cstate="print"/>
          <a:srcRect/>
          <a:stretch>
            <a:fillRect/>
          </a:stretch>
        </p:blipFill>
        <p:spPr bwMode="auto">
          <a:xfrm>
            <a:off x="5868144" y="4209696"/>
            <a:ext cx="2285714" cy="228571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2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childTnLst>
                                </p:cTn>
                              </p:par>
                              <p:par>
                                <p:cTn id="41" presetID="5" presetClass="entr" presetSubtype="10" fill="hold" nodeType="withEffect">
                                  <p:stCondLst>
                                    <p:cond delay="0"/>
                                  </p:stCondLst>
                                  <p:childTnLst>
                                    <p:set>
                                      <p:cBhvr>
                                        <p:cTn id="42" dur="1" fill="hold">
                                          <p:stCondLst>
                                            <p:cond delay="0"/>
                                          </p:stCondLst>
                                        </p:cTn>
                                        <p:tgtEl>
                                          <p:spTgt spid="5122"/>
                                        </p:tgtEl>
                                        <p:attrNameLst>
                                          <p:attrName>style.visibility</p:attrName>
                                        </p:attrNameLst>
                                      </p:cBhvr>
                                      <p:to>
                                        <p:strVal val="visible"/>
                                      </p:to>
                                    </p:set>
                                    <p:animEffect transition="in" filter="checkerboard(across)">
                                      <p:cBhvr>
                                        <p:cTn id="43" dur="2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rmAutofit/>
          </a:bodyPr>
          <a:lstStyle/>
          <a:p>
            <a:r>
              <a:rPr lang="en-NZ" sz="4000" b="1" dirty="0" smtClean="0"/>
              <a:t>Play of the Hand – Trump Contracts</a:t>
            </a:r>
            <a:endParaRPr lang="en-NZ" sz="2800" dirty="0"/>
          </a:p>
        </p:txBody>
      </p:sp>
      <p:sp>
        <p:nvSpPr>
          <p:cNvPr id="3" name="Content Placeholder 2"/>
          <p:cNvSpPr>
            <a:spLocks noGrp="1"/>
          </p:cNvSpPr>
          <p:nvPr>
            <p:ph idx="1"/>
          </p:nvPr>
        </p:nvSpPr>
        <p:spPr>
          <a:xfrm>
            <a:off x="467544" y="1556792"/>
            <a:ext cx="8229600" cy="3888432"/>
          </a:xfrm>
        </p:spPr>
        <p:txBody>
          <a:bodyPr>
            <a:normAutofit fontScale="25000" lnSpcReduction="20000"/>
          </a:bodyPr>
          <a:lstStyle/>
          <a:p>
            <a:pPr>
              <a:lnSpc>
                <a:spcPct val="170000"/>
              </a:lnSpc>
            </a:pPr>
            <a:r>
              <a:rPr lang="en-NZ" sz="11200" dirty="0" smtClean="0"/>
              <a:t>If dummy has a shortage in a side suit you may be able to score extra tricks by </a:t>
            </a:r>
            <a:r>
              <a:rPr lang="en-NZ" sz="11200" dirty="0" err="1" smtClean="0"/>
              <a:t>ruffing</a:t>
            </a:r>
            <a:r>
              <a:rPr lang="en-NZ" sz="11200" dirty="0" smtClean="0"/>
              <a:t> with dummy’s trumps</a:t>
            </a:r>
          </a:p>
          <a:p>
            <a:pPr>
              <a:lnSpc>
                <a:spcPct val="170000"/>
              </a:lnSpc>
            </a:pPr>
            <a:endParaRPr lang="en-NZ" sz="11200" dirty="0" smtClean="0"/>
          </a:p>
          <a:p>
            <a:pPr>
              <a:lnSpc>
                <a:spcPct val="170000"/>
              </a:lnSpc>
            </a:pPr>
            <a:endParaRPr lang="en-NZ" sz="11200" dirty="0" smtClean="0"/>
          </a:p>
          <a:p>
            <a:pPr algn="ctr">
              <a:lnSpc>
                <a:spcPct val="170000"/>
              </a:lnSpc>
              <a:buNone/>
            </a:pPr>
            <a:r>
              <a:rPr lang="en-NZ" sz="11200" b="1" dirty="0" smtClean="0"/>
              <a:t>THIS MEANS YOU CAN’T DRAW ALL THE TRUMPS STRAIGHT AWAY</a:t>
            </a:r>
          </a:p>
          <a:p>
            <a:endParaRPr lang="en-NZ" dirty="0"/>
          </a:p>
        </p:txBody>
      </p:sp>
      <p:pic>
        <p:nvPicPr>
          <p:cNvPr id="6146" name="Picture 2" descr="C:\Users\Amanda\AppData\Local\Microsoft\Windows\Temporary Internet Files\Content.IE5\DE6QMMER\MC900104728[1].wmf"/>
          <p:cNvPicPr>
            <a:picLocks noChangeAspect="1" noChangeArrowheads="1"/>
          </p:cNvPicPr>
          <p:nvPr/>
        </p:nvPicPr>
        <p:blipFill>
          <a:blip r:embed="rId2" cstate="print"/>
          <a:srcRect/>
          <a:stretch>
            <a:fillRect/>
          </a:stretch>
        </p:blipFill>
        <p:spPr bwMode="auto">
          <a:xfrm>
            <a:off x="1403648" y="3140968"/>
            <a:ext cx="5688632" cy="12670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67544" y="1268760"/>
            <a:ext cx="8229600" cy="2736304"/>
          </a:xfrm>
          <a:prstGeom prst="rect">
            <a:avLst/>
          </a:prstGeom>
        </p:spPr>
        <p:txBody>
          <a:bodyPr vert="horz" lIns="91440" tIns="45720" rIns="91440" bIns="45720" rtlCol="0" anchor="b">
            <a:noAutofit/>
          </a:bodyPr>
          <a:lstStyle/>
          <a:p>
            <a:pPr marL="0" marR="0" lvl="0" indent="0" algn="ctr" defTabSz="685800" rtl="0" eaLnBrk="1" fontAlgn="auto" latinLnBrk="0" hangingPunct="1">
              <a:lnSpc>
                <a:spcPct val="90000"/>
              </a:lnSpc>
              <a:spcBef>
                <a:spcPct val="0"/>
              </a:spcBef>
              <a:spcAft>
                <a:spcPts val="0"/>
              </a:spcAft>
              <a:buClrTx/>
              <a:buSzTx/>
              <a:buFontTx/>
              <a:buNone/>
              <a:tabLst/>
              <a:defRPr/>
            </a:pPr>
            <a:r>
              <a:rPr lang="en-NZ" sz="6600" b="1" dirty="0" smtClean="0">
                <a:latin typeface="+mj-lt"/>
                <a:ea typeface="+mj-ea"/>
                <a:cs typeface="+mj-cs"/>
              </a:rPr>
              <a:t>PLAY</a:t>
            </a:r>
            <a:r>
              <a:rPr kumimoji="0" lang="en-NZ" sz="6600" b="1" i="0" u="none" strike="noStrike" kern="1200" cap="none" spc="0" normalizeH="0" baseline="0" noProof="0" dirty="0" smtClean="0">
                <a:ln>
                  <a:noFill/>
                </a:ln>
                <a:solidFill>
                  <a:schemeClr val="tx1"/>
                </a:solidFill>
                <a:effectLst/>
                <a:uLnTx/>
                <a:uFillTx/>
                <a:latin typeface="+mj-lt"/>
                <a:ea typeface="+mj-ea"/>
                <a:cs typeface="+mj-cs"/>
              </a:rPr>
              <a:t> </a:t>
            </a:r>
            <a:r>
              <a:rPr lang="en-NZ" sz="6600" b="1" dirty="0" smtClean="0">
                <a:latin typeface="+mj-lt"/>
                <a:ea typeface="+mj-ea"/>
                <a:cs typeface="+mj-cs"/>
              </a:rPr>
              <a:t>S</a:t>
            </a:r>
            <a:r>
              <a:rPr kumimoji="0" lang="en-NZ" sz="6600" b="1" i="0" u="none" strike="noStrike" kern="1200" cap="none" spc="0" normalizeH="0" baseline="0" noProof="0" dirty="0" smtClean="0">
                <a:ln>
                  <a:noFill/>
                </a:ln>
                <a:solidFill>
                  <a:schemeClr val="tx1"/>
                </a:solidFill>
                <a:effectLst/>
                <a:uLnTx/>
                <a:uFillTx/>
                <a:latin typeface="+mj-lt"/>
                <a:ea typeface="+mj-ea"/>
                <a:cs typeface="+mj-cs"/>
              </a:rPr>
              <a:t>ESSION 1</a:t>
            </a:r>
            <a:r>
              <a:rPr kumimoji="0" lang="en-NZ" sz="6000" b="1" i="0" u="none" strike="noStrike" kern="1200" cap="none" spc="0" normalizeH="0" baseline="0" noProof="0" dirty="0" smtClean="0">
                <a:ln>
                  <a:noFill/>
                </a:ln>
                <a:solidFill>
                  <a:schemeClr val="tx1"/>
                </a:solidFill>
                <a:effectLst/>
                <a:uLnTx/>
                <a:uFillTx/>
                <a:latin typeface="+mj-lt"/>
                <a:ea typeface="+mj-ea"/>
                <a:cs typeface="+mj-cs"/>
              </a:rPr>
              <a:t/>
            </a:r>
            <a:br>
              <a:rPr kumimoji="0" lang="en-NZ" sz="6000" b="1" i="0" u="none" strike="noStrike" kern="1200" cap="none" spc="0" normalizeH="0" baseline="0" noProof="0" dirty="0" smtClean="0">
                <a:ln>
                  <a:noFill/>
                </a:ln>
                <a:solidFill>
                  <a:schemeClr val="tx1"/>
                </a:solidFill>
                <a:effectLst/>
                <a:uLnTx/>
                <a:uFillTx/>
                <a:latin typeface="+mj-lt"/>
                <a:ea typeface="+mj-ea"/>
                <a:cs typeface="+mj-cs"/>
              </a:rPr>
            </a:br>
            <a:r>
              <a:rPr kumimoji="0" lang="en-NZ" sz="6000" b="1" i="0" u="none" strike="noStrike" kern="1200" cap="none" spc="0" normalizeH="0" baseline="0" noProof="0" dirty="0" smtClean="0">
                <a:ln>
                  <a:noFill/>
                </a:ln>
                <a:solidFill>
                  <a:schemeClr val="tx1"/>
                </a:solidFill>
                <a:effectLst/>
                <a:uLnTx/>
                <a:uFillTx/>
                <a:latin typeface="+mj-lt"/>
                <a:ea typeface="+mj-ea"/>
                <a:cs typeface="+mj-cs"/>
              </a:rPr>
              <a:t>Welcome</a:t>
            </a:r>
            <a:endParaRPr kumimoji="0" lang="en-NZ" sz="60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Subtitle 2"/>
          <p:cNvSpPr txBox="1">
            <a:spLocks/>
          </p:cNvSpPr>
          <p:nvPr/>
        </p:nvSpPr>
        <p:spPr>
          <a:xfrm>
            <a:off x="1623048" y="4077072"/>
            <a:ext cx="6837384" cy="1656184"/>
          </a:xfrm>
          <a:prstGeom prst="rect">
            <a:avLst/>
          </a:prstGeom>
        </p:spPr>
        <p:txBody>
          <a:bodyPr vert="horz">
            <a:normAutofit/>
          </a:bodyPr>
          <a:lstStyle/>
          <a:p>
            <a:pPr marL="274320" marR="0" lvl="0" indent="-274320" algn="r" defTabSz="914400" rtl="0" eaLnBrk="1" fontAlgn="auto" latinLnBrk="0" hangingPunct="1">
              <a:lnSpc>
                <a:spcPct val="100000"/>
              </a:lnSpc>
              <a:spcBef>
                <a:spcPct val="20000"/>
              </a:spcBef>
              <a:spcAft>
                <a:spcPts val="0"/>
              </a:spcAft>
              <a:buClr>
                <a:schemeClr val="accent3"/>
              </a:buClr>
              <a:buSzPct val="95000"/>
              <a:tabLst/>
              <a:defRPr/>
            </a:pPr>
            <a:r>
              <a:rPr kumimoji="0" lang="en-NZ" sz="2800" b="1" i="0" u="none" strike="noStrike" kern="1200" cap="none" spc="0" normalizeH="0" baseline="0" noProof="0" dirty="0" smtClean="0">
                <a:ln>
                  <a:noFill/>
                </a:ln>
                <a:effectLst/>
                <a:uLnTx/>
                <a:uFillTx/>
                <a:latin typeface="+mj-lt"/>
                <a:ea typeface="+mn-ea"/>
                <a:cs typeface="+mn-cs"/>
              </a:rPr>
              <a:t>Teacher:</a:t>
            </a:r>
            <a:r>
              <a:rPr kumimoji="0" lang="en-NZ" sz="2800" b="0" i="0" u="none" strike="noStrike" kern="1200" cap="none" spc="0" normalizeH="0" baseline="0" noProof="0" dirty="0" smtClean="0">
                <a:ln>
                  <a:noFill/>
                </a:ln>
                <a:effectLst/>
                <a:uLnTx/>
                <a:uFillTx/>
                <a:latin typeface="+mj-lt"/>
                <a:ea typeface="+mn-ea"/>
                <a:cs typeface="+mn-cs"/>
              </a:rPr>
              <a:t>  </a:t>
            </a:r>
            <a:r>
              <a:rPr lang="en-NZ" sz="2800" dirty="0" smtClean="0">
                <a:latin typeface="+mj-lt"/>
              </a:rPr>
              <a:t>Douglas Russell</a:t>
            </a:r>
            <a:endParaRPr kumimoji="0" lang="en-NZ" sz="2800" b="0" i="0" u="none" strike="noStrike" kern="1200" cap="none" spc="0" normalizeH="0" baseline="0" noProof="0" dirty="0" smtClean="0">
              <a:ln>
                <a:noFill/>
              </a:ln>
              <a:effectLst/>
              <a:uLnTx/>
              <a:uFillTx/>
              <a:latin typeface="+mj-lt"/>
              <a:ea typeface="+mn-ea"/>
              <a:cs typeface="+mn-cs"/>
            </a:endParaRPr>
          </a:p>
          <a:p>
            <a:pPr marL="274320" marR="0" lvl="0" indent="-274320" algn="r" defTabSz="914400" rtl="0" eaLnBrk="1" fontAlgn="auto" latinLnBrk="0" hangingPunct="1">
              <a:lnSpc>
                <a:spcPct val="100000"/>
              </a:lnSpc>
              <a:spcBef>
                <a:spcPct val="20000"/>
              </a:spcBef>
              <a:spcAft>
                <a:spcPts val="0"/>
              </a:spcAft>
              <a:buClr>
                <a:schemeClr val="accent3"/>
              </a:buClr>
              <a:buSzPct val="95000"/>
              <a:tabLst/>
              <a:defRPr/>
            </a:pPr>
            <a:r>
              <a:rPr kumimoji="0" lang="en-NZ" sz="2800" b="1" i="0" u="none" strike="noStrike" kern="1200" cap="none" spc="0" normalizeH="0" baseline="0" noProof="0" dirty="0" smtClean="0">
                <a:ln>
                  <a:noFill/>
                </a:ln>
                <a:effectLst/>
                <a:uLnTx/>
                <a:uFillTx/>
                <a:latin typeface="+mj-lt"/>
                <a:ea typeface="+mn-ea"/>
                <a:cs typeface="+mn-cs"/>
              </a:rPr>
              <a:t>Telephone:  </a:t>
            </a:r>
            <a:r>
              <a:rPr lang="en-NZ" sz="2800" dirty="0" smtClean="0">
                <a:latin typeface="+mj-lt"/>
              </a:rPr>
              <a:t>480 2294 or 021 235 2220</a:t>
            </a:r>
            <a:endParaRPr kumimoji="0" lang="en-NZ" sz="2800" b="0" i="0" u="none" strike="noStrike" kern="1200" cap="none" spc="0" normalizeH="0" baseline="0" noProof="0" dirty="0" smtClean="0">
              <a:ln>
                <a:noFill/>
              </a:ln>
              <a:effectLst/>
              <a:uLnTx/>
              <a:uFillTx/>
              <a:latin typeface="+mj-lt"/>
              <a:ea typeface="+mn-ea"/>
              <a:cs typeface="+mn-cs"/>
            </a:endParaRPr>
          </a:p>
          <a:p>
            <a:pPr marL="274320" marR="0" lvl="0" indent="-274320" algn="r" defTabSz="914400" rtl="0" eaLnBrk="1" fontAlgn="auto" latinLnBrk="0" hangingPunct="1">
              <a:lnSpc>
                <a:spcPct val="100000"/>
              </a:lnSpc>
              <a:spcBef>
                <a:spcPct val="20000"/>
              </a:spcBef>
              <a:spcAft>
                <a:spcPts val="0"/>
              </a:spcAft>
              <a:buClr>
                <a:schemeClr val="accent3"/>
              </a:buClr>
              <a:buSzPct val="95000"/>
              <a:tabLst/>
              <a:defRPr/>
            </a:pPr>
            <a:r>
              <a:rPr kumimoji="0" lang="en-NZ" sz="2800" b="1" i="0" u="none" strike="noStrike" kern="1200" cap="none" spc="0" normalizeH="0" baseline="0" noProof="0" dirty="0" smtClean="0">
                <a:ln>
                  <a:noFill/>
                </a:ln>
                <a:effectLst/>
                <a:uLnTx/>
                <a:uFillTx/>
                <a:latin typeface="+mj-lt"/>
                <a:ea typeface="+mn-ea"/>
                <a:cs typeface="+mn-cs"/>
              </a:rPr>
              <a:t>Email:</a:t>
            </a:r>
            <a:r>
              <a:rPr kumimoji="0" lang="en-NZ" sz="2800" b="0" i="0" u="none" strike="noStrike" kern="1200" cap="none" spc="0" normalizeH="0" baseline="0" noProof="0" dirty="0" smtClean="0">
                <a:ln>
                  <a:noFill/>
                </a:ln>
                <a:effectLst/>
                <a:uLnTx/>
                <a:uFillTx/>
                <a:latin typeface="+mj-lt"/>
                <a:ea typeface="+mn-ea"/>
                <a:cs typeface="+mn-cs"/>
              </a:rPr>
              <a:t>  </a:t>
            </a:r>
            <a:r>
              <a:rPr lang="en-NZ" sz="2800" i="1" dirty="0" smtClean="0">
                <a:latin typeface="+mj-lt"/>
              </a:rPr>
              <a:t>douglaskeithrussell@gmail.com</a:t>
            </a:r>
            <a:endParaRPr kumimoji="0" lang="en-NZ" sz="2800" b="0" i="1" u="none" strike="noStrike" kern="1200" cap="none" spc="0" normalizeH="0" baseline="0" noProof="0" dirty="0" smtClean="0">
              <a:ln>
                <a:noFill/>
              </a:ln>
              <a:effectLst/>
              <a:uLnTx/>
              <a:uFillTx/>
              <a:latin typeface="+mj-lt"/>
              <a:ea typeface="+mn-ea"/>
              <a:cs typeface="+mn-cs"/>
            </a:endParaRPr>
          </a:p>
        </p:txBody>
      </p:sp>
      <p:sp>
        <p:nvSpPr>
          <p:cNvPr id="8" name="Footer Placeholder 12"/>
          <p:cNvSpPr txBox="1">
            <a:spLocks/>
          </p:cNvSpPr>
          <p:nvPr/>
        </p:nvSpPr>
        <p:spPr>
          <a:xfrm>
            <a:off x="251520" y="5733256"/>
            <a:ext cx="8640960" cy="36004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100" b="0" i="0" u="none" strike="noStrike" kern="1200" cap="none" spc="0" normalizeH="0" baseline="0" noProof="0" smtClean="0">
                <a:ln>
                  <a:noFill/>
                </a:ln>
                <a:solidFill>
                  <a:schemeClr val="tx1"/>
                </a:solidFill>
                <a:effectLst/>
                <a:uLnTx/>
                <a:uFillTx/>
                <a:latin typeface="+mj-lt"/>
                <a:ea typeface="+mn-ea"/>
                <a:cs typeface="+mn-cs"/>
              </a:rPr>
              <a:t>Prepared by Douglas Russell for Auckland Bridge Club</a:t>
            </a:r>
            <a:endParaRPr kumimoji="0" lang="en-NZ" sz="1100" b="0" i="0" u="none" strike="noStrike" kern="1200" cap="none" spc="0" normalizeH="0" baseline="0" noProof="0" dirty="0">
              <a:ln>
                <a:noFill/>
              </a:ln>
              <a:solidFill>
                <a:schemeClr val="tx1"/>
              </a:solidFill>
              <a:effectLst/>
              <a:uLnTx/>
              <a:uFillTx/>
              <a:latin typeface="+mj-lt"/>
              <a:ea typeface="+mn-ea"/>
              <a:cs typeface="+mn-cs"/>
            </a:endParaRPr>
          </a:p>
        </p:txBody>
      </p:sp>
      <p:pic>
        <p:nvPicPr>
          <p:cNvPr id="9" name="Picture 2" descr="http://www.akbc.co.nz/uploads/100394/images/ABC_logo_2.jpg"/>
          <p:cNvPicPr>
            <a:picLocks noChangeAspect="1" noChangeArrowheads="1"/>
          </p:cNvPicPr>
          <p:nvPr/>
        </p:nvPicPr>
        <p:blipFill>
          <a:blip r:embed="rId2" cstate="print"/>
          <a:srcRect/>
          <a:stretch>
            <a:fillRect/>
          </a:stretch>
        </p:blipFill>
        <p:spPr bwMode="auto">
          <a:xfrm>
            <a:off x="467544" y="1124744"/>
            <a:ext cx="952500" cy="9525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780696"/>
          </a:xfrm>
        </p:spPr>
        <p:txBody>
          <a:bodyPr>
            <a:normAutofit/>
          </a:bodyPr>
          <a:lstStyle/>
          <a:p>
            <a:r>
              <a:rPr lang="en-NZ" sz="4900" b="1" dirty="0" smtClean="0"/>
              <a:t>Basic Rules for Opening 1NT</a:t>
            </a:r>
            <a:endParaRPr lang="en-NZ" dirty="0"/>
          </a:p>
        </p:txBody>
      </p:sp>
      <p:sp>
        <p:nvSpPr>
          <p:cNvPr id="3" name="Content Placeholder 2"/>
          <p:cNvSpPr>
            <a:spLocks noGrp="1"/>
          </p:cNvSpPr>
          <p:nvPr>
            <p:ph idx="1"/>
          </p:nvPr>
        </p:nvSpPr>
        <p:spPr>
          <a:xfrm>
            <a:off x="457200" y="1708064"/>
            <a:ext cx="8219256" cy="1720936"/>
          </a:xfrm>
        </p:spPr>
        <p:txBody>
          <a:bodyPr>
            <a:normAutofit/>
          </a:bodyPr>
          <a:lstStyle/>
          <a:p>
            <a:r>
              <a:rPr lang="en-NZ" sz="5400" b="1" dirty="0" smtClean="0">
                <a:solidFill>
                  <a:srgbClr val="2A700F"/>
                </a:solidFill>
              </a:rPr>
              <a:t>12 - 14 </a:t>
            </a:r>
            <a:r>
              <a:rPr lang="en-NZ" sz="5400" dirty="0" smtClean="0"/>
              <a:t>points</a:t>
            </a:r>
          </a:p>
          <a:p>
            <a:r>
              <a:rPr lang="en-NZ" sz="5400" dirty="0" smtClean="0"/>
              <a:t>Balanced Hand</a:t>
            </a:r>
          </a:p>
          <a:p>
            <a:pPr>
              <a:buNone/>
            </a:pPr>
            <a:endParaRPr lang="en-NZ" dirty="0" smtClean="0"/>
          </a:p>
          <a:p>
            <a:pPr>
              <a:buNone/>
            </a:pPr>
            <a:endParaRPr lang="en-NZ" b="1" dirty="0" smtClean="0">
              <a:solidFill>
                <a:schemeClr val="accent1">
                  <a:lumMod val="75000"/>
                </a:schemeClr>
              </a:solidFill>
            </a:endParaRPr>
          </a:p>
          <a:p>
            <a:pPr>
              <a:buNone/>
            </a:pPr>
            <a:endParaRPr lang="en-NZ" dirty="0" smtClean="0"/>
          </a:p>
          <a:p>
            <a:endParaRPr lang="en-NZ" dirty="0" smtClean="0"/>
          </a:p>
          <a:p>
            <a:endParaRPr lang="en-NZ" dirty="0"/>
          </a:p>
        </p:txBody>
      </p:sp>
      <p:sp>
        <p:nvSpPr>
          <p:cNvPr id="6" name="TextBox 5"/>
          <p:cNvSpPr txBox="1"/>
          <p:nvPr/>
        </p:nvSpPr>
        <p:spPr>
          <a:xfrm>
            <a:off x="539552" y="3921664"/>
            <a:ext cx="8136904" cy="1754326"/>
          </a:xfrm>
          <a:prstGeom prst="rect">
            <a:avLst/>
          </a:prstGeom>
          <a:gradFill flip="none" rotWithShape="1">
            <a:gsLst>
              <a:gs pos="0">
                <a:srgbClr val="2A700F">
                  <a:tint val="66000"/>
                  <a:satMod val="160000"/>
                </a:srgbClr>
              </a:gs>
              <a:gs pos="50000">
                <a:srgbClr val="2A700F">
                  <a:tint val="44500"/>
                  <a:satMod val="160000"/>
                </a:srgbClr>
              </a:gs>
              <a:gs pos="100000">
                <a:srgbClr val="2A700F">
                  <a:tint val="23500"/>
                  <a:satMod val="160000"/>
                </a:srgbClr>
              </a:gs>
            </a:gsLst>
            <a:path path="circle">
              <a:fillToRect l="50000" t="50000" r="50000" b="50000"/>
            </a:path>
            <a:tileRect/>
          </a:gradFill>
          <a:ln>
            <a:solidFill>
              <a:srgbClr val="2A700F"/>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NZ" sz="5400" b="1" dirty="0" smtClean="0">
                <a:ln>
                  <a:solidFill>
                    <a:srgbClr val="2A700F"/>
                  </a:solidFill>
                </a:ln>
                <a:solidFill>
                  <a:srgbClr val="2A700F"/>
                </a:solidFill>
                <a:latin typeface="+mj-lt"/>
              </a:rPr>
              <a:t>This bid is your FIRST choice from now on</a:t>
            </a:r>
            <a:endParaRPr lang="en-NZ" sz="5400" b="1" dirty="0">
              <a:ln>
                <a:solidFill>
                  <a:srgbClr val="2A700F"/>
                </a:solidFill>
              </a:ln>
              <a:solidFill>
                <a:srgbClr val="2A700F"/>
              </a:solidFill>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780696"/>
          </a:xfrm>
        </p:spPr>
        <p:txBody>
          <a:bodyPr>
            <a:normAutofit/>
          </a:bodyPr>
          <a:lstStyle/>
          <a:p>
            <a:r>
              <a:rPr lang="en-NZ" sz="4900" b="1" dirty="0" smtClean="0"/>
              <a:t>What does responder do?</a:t>
            </a:r>
            <a:endParaRPr lang="en-NZ" dirty="0"/>
          </a:p>
        </p:txBody>
      </p:sp>
      <p:sp>
        <p:nvSpPr>
          <p:cNvPr id="3" name="Content Placeholder 2"/>
          <p:cNvSpPr>
            <a:spLocks noGrp="1"/>
          </p:cNvSpPr>
          <p:nvPr>
            <p:ph idx="1"/>
          </p:nvPr>
        </p:nvSpPr>
        <p:spPr>
          <a:xfrm>
            <a:off x="467544" y="1545400"/>
            <a:ext cx="6552728" cy="2592288"/>
          </a:xfrm>
        </p:spPr>
        <p:txBody>
          <a:bodyPr>
            <a:normAutofit lnSpcReduction="10000"/>
          </a:bodyPr>
          <a:lstStyle/>
          <a:p>
            <a:r>
              <a:rPr lang="en-NZ" sz="3600" dirty="0" smtClean="0"/>
              <a:t>Responder asks him/herself:</a:t>
            </a:r>
          </a:p>
          <a:p>
            <a:r>
              <a:rPr lang="en-NZ" sz="3600" dirty="0" smtClean="0"/>
              <a:t>Do you want to play in </a:t>
            </a:r>
            <a:r>
              <a:rPr lang="en-NZ" sz="3600" b="1" dirty="0" smtClean="0"/>
              <a:t>No Trumps</a:t>
            </a:r>
            <a:r>
              <a:rPr lang="en-NZ" sz="3600" dirty="0" smtClean="0"/>
              <a:t> or a </a:t>
            </a:r>
            <a:r>
              <a:rPr lang="en-NZ" sz="3600" b="1" dirty="0" smtClean="0"/>
              <a:t>suit</a:t>
            </a:r>
            <a:r>
              <a:rPr lang="en-NZ" sz="3600" dirty="0" smtClean="0"/>
              <a:t>?</a:t>
            </a:r>
          </a:p>
          <a:p>
            <a:r>
              <a:rPr lang="en-NZ" sz="3600" dirty="0" smtClean="0"/>
              <a:t>Have you got enough </a:t>
            </a:r>
            <a:r>
              <a:rPr lang="en-NZ" sz="3600" b="1" dirty="0" smtClean="0"/>
              <a:t>points</a:t>
            </a:r>
            <a:r>
              <a:rPr lang="en-NZ" sz="3600" dirty="0" smtClean="0"/>
              <a:t> to bid or invite game?</a:t>
            </a:r>
          </a:p>
          <a:p>
            <a:pPr>
              <a:buNone/>
            </a:pPr>
            <a:endParaRPr lang="en-NZ" dirty="0" smtClean="0"/>
          </a:p>
          <a:p>
            <a:pPr>
              <a:buNone/>
            </a:pPr>
            <a:endParaRPr lang="en-NZ" dirty="0" smtClean="0">
              <a:solidFill>
                <a:schemeClr val="accent1">
                  <a:lumMod val="75000"/>
                </a:schemeClr>
              </a:solidFill>
            </a:endParaRPr>
          </a:p>
          <a:p>
            <a:pPr>
              <a:buNone/>
            </a:pPr>
            <a:endParaRPr lang="en-NZ" dirty="0" smtClean="0"/>
          </a:p>
          <a:p>
            <a:endParaRPr lang="en-NZ" dirty="0" smtClean="0"/>
          </a:p>
          <a:p>
            <a:endParaRPr lang="en-NZ" dirty="0"/>
          </a:p>
        </p:txBody>
      </p:sp>
      <p:sp>
        <p:nvSpPr>
          <p:cNvPr id="7" name="TextBox 6"/>
          <p:cNvSpPr txBox="1"/>
          <p:nvPr/>
        </p:nvSpPr>
        <p:spPr>
          <a:xfrm>
            <a:off x="0" y="4437112"/>
            <a:ext cx="9144000" cy="1323439"/>
          </a:xfrm>
          <a:prstGeom prst="rect">
            <a:avLst/>
          </a:prstGeom>
          <a:gradFill flip="none" rotWithShape="1">
            <a:gsLst>
              <a:gs pos="0">
                <a:srgbClr val="2A700F">
                  <a:tint val="66000"/>
                  <a:satMod val="160000"/>
                </a:srgbClr>
              </a:gs>
              <a:gs pos="50000">
                <a:srgbClr val="2A700F">
                  <a:tint val="44500"/>
                  <a:satMod val="160000"/>
                </a:srgbClr>
              </a:gs>
              <a:gs pos="100000">
                <a:srgbClr val="2A700F">
                  <a:tint val="23500"/>
                  <a:satMod val="160000"/>
                </a:srgbClr>
              </a:gs>
            </a:gsLst>
            <a:path path="circle">
              <a:fillToRect l="50000" t="50000" r="50000" b="50000"/>
            </a:path>
            <a:tileRect/>
          </a:gradFill>
          <a:ln>
            <a:solidFill>
              <a:srgbClr val="2A700F"/>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NZ" sz="4000" b="1" dirty="0" smtClean="0">
                <a:ln>
                  <a:solidFill>
                    <a:srgbClr val="2A700F"/>
                  </a:solidFill>
                </a:ln>
                <a:solidFill>
                  <a:srgbClr val="2A700F"/>
                </a:solidFill>
                <a:latin typeface="+mj-lt"/>
              </a:rPr>
              <a:t>Responder is the BOSS</a:t>
            </a:r>
          </a:p>
          <a:p>
            <a:pPr algn="ctr"/>
            <a:r>
              <a:rPr lang="en-NZ" sz="4000" b="1" dirty="0" smtClean="0">
                <a:ln>
                  <a:solidFill>
                    <a:srgbClr val="2A700F"/>
                  </a:solidFill>
                </a:ln>
                <a:solidFill>
                  <a:srgbClr val="2A700F"/>
                </a:solidFill>
                <a:latin typeface="+mj-lt"/>
              </a:rPr>
              <a:t>There are ONLY 2 decisions to make</a:t>
            </a:r>
            <a:endParaRPr lang="en-NZ" sz="4000" b="1" dirty="0">
              <a:ln>
                <a:solidFill>
                  <a:srgbClr val="2A700F"/>
                </a:solidFill>
              </a:ln>
              <a:solidFill>
                <a:srgbClr val="2A700F"/>
              </a:solidFill>
              <a:latin typeface="+mj-lt"/>
            </a:endParaRPr>
          </a:p>
        </p:txBody>
      </p:sp>
      <p:pic>
        <p:nvPicPr>
          <p:cNvPr id="6" name="Picture 5" descr="Boss.jpg"/>
          <p:cNvPicPr>
            <a:picLocks noChangeAspect="1"/>
          </p:cNvPicPr>
          <p:nvPr/>
        </p:nvPicPr>
        <p:blipFill>
          <a:blip r:embed="rId3" cstate="print"/>
          <a:stretch>
            <a:fillRect/>
          </a:stretch>
        </p:blipFill>
        <p:spPr>
          <a:xfrm>
            <a:off x="6516216" y="1329376"/>
            <a:ext cx="3022249" cy="280831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780696"/>
          </a:xfrm>
        </p:spPr>
        <p:txBody>
          <a:bodyPr>
            <a:normAutofit/>
          </a:bodyPr>
          <a:lstStyle/>
          <a:p>
            <a:r>
              <a:rPr lang="en-NZ" sz="4000" b="1" dirty="0" smtClean="0"/>
              <a:t>Responses to 1NT – Balanced Hand</a:t>
            </a:r>
            <a:endParaRPr lang="en-NZ" sz="2800" dirty="0"/>
          </a:p>
        </p:txBody>
      </p:sp>
      <p:sp>
        <p:nvSpPr>
          <p:cNvPr id="3" name="Content Placeholder 2"/>
          <p:cNvSpPr>
            <a:spLocks noGrp="1"/>
          </p:cNvSpPr>
          <p:nvPr>
            <p:ph idx="1"/>
          </p:nvPr>
        </p:nvSpPr>
        <p:spPr>
          <a:xfrm>
            <a:off x="611560" y="1473392"/>
            <a:ext cx="7848872" cy="2448272"/>
          </a:xfrm>
        </p:spPr>
        <p:txBody>
          <a:bodyPr>
            <a:normAutofit fontScale="92500"/>
          </a:bodyPr>
          <a:lstStyle/>
          <a:p>
            <a:pPr>
              <a:lnSpc>
                <a:spcPct val="150000"/>
              </a:lnSpc>
            </a:pPr>
            <a:r>
              <a:rPr lang="en-NZ" sz="3300" dirty="0" smtClean="0"/>
              <a:t>0 – 10 points … no GAME possible … </a:t>
            </a:r>
            <a:r>
              <a:rPr lang="en-NZ" sz="3300" b="1" dirty="0" smtClean="0">
                <a:solidFill>
                  <a:srgbClr val="FF0000"/>
                </a:solidFill>
              </a:rPr>
              <a:t>PASS</a:t>
            </a:r>
          </a:p>
          <a:p>
            <a:pPr>
              <a:lnSpc>
                <a:spcPct val="150000"/>
              </a:lnSpc>
            </a:pPr>
            <a:r>
              <a:rPr lang="en-NZ" sz="3300" dirty="0" smtClean="0"/>
              <a:t>11 – 12 points … GAME is possible … </a:t>
            </a:r>
            <a:r>
              <a:rPr lang="en-NZ" sz="3300" b="1" dirty="0" smtClean="0">
                <a:solidFill>
                  <a:srgbClr val="FF0000"/>
                </a:solidFill>
              </a:rPr>
              <a:t>Bid 2NT</a:t>
            </a:r>
          </a:p>
          <a:p>
            <a:pPr>
              <a:lnSpc>
                <a:spcPct val="150000"/>
              </a:lnSpc>
            </a:pPr>
            <a:r>
              <a:rPr lang="en-NZ" sz="3300" dirty="0" smtClean="0"/>
              <a:t>13+ points … definitely in GAME … </a:t>
            </a:r>
            <a:r>
              <a:rPr lang="en-NZ" sz="3300" b="1" dirty="0" smtClean="0">
                <a:solidFill>
                  <a:srgbClr val="FF0000"/>
                </a:solidFill>
              </a:rPr>
              <a:t>Bid 3NT</a:t>
            </a:r>
          </a:p>
          <a:p>
            <a:endParaRPr lang="en-NZ" sz="3200" dirty="0" smtClean="0"/>
          </a:p>
          <a:p>
            <a:pPr>
              <a:buNone/>
            </a:pPr>
            <a:endParaRPr lang="en-NZ" dirty="0" smtClean="0"/>
          </a:p>
          <a:p>
            <a:pPr>
              <a:buNone/>
            </a:pPr>
            <a:endParaRPr lang="en-NZ" dirty="0" smtClean="0">
              <a:solidFill>
                <a:schemeClr val="accent1">
                  <a:lumMod val="75000"/>
                </a:schemeClr>
              </a:solidFill>
            </a:endParaRPr>
          </a:p>
          <a:p>
            <a:pPr>
              <a:buNone/>
            </a:pPr>
            <a:endParaRPr lang="en-NZ" dirty="0" smtClean="0"/>
          </a:p>
          <a:p>
            <a:endParaRPr lang="en-NZ" dirty="0" smtClean="0"/>
          </a:p>
          <a:p>
            <a:endParaRPr lang="en-NZ" dirty="0"/>
          </a:p>
        </p:txBody>
      </p:sp>
      <p:pic>
        <p:nvPicPr>
          <p:cNvPr id="6" name="Picture 5" descr="Boss.jpg"/>
          <p:cNvPicPr>
            <a:picLocks noChangeAspect="1"/>
          </p:cNvPicPr>
          <p:nvPr/>
        </p:nvPicPr>
        <p:blipFill>
          <a:blip r:embed="rId3" cstate="print"/>
          <a:stretch>
            <a:fillRect/>
          </a:stretch>
        </p:blipFill>
        <p:spPr>
          <a:xfrm>
            <a:off x="6372200" y="3933056"/>
            <a:ext cx="2514091" cy="2132856"/>
          </a:xfrm>
          <a:prstGeom prst="rect">
            <a:avLst/>
          </a:prstGeom>
        </p:spPr>
      </p:pic>
      <p:sp>
        <p:nvSpPr>
          <p:cNvPr id="8" name="TextBox 7"/>
          <p:cNvSpPr txBox="1"/>
          <p:nvPr/>
        </p:nvSpPr>
        <p:spPr>
          <a:xfrm>
            <a:off x="611560" y="4005064"/>
            <a:ext cx="5328592" cy="1938992"/>
          </a:xfrm>
          <a:prstGeom prst="rect">
            <a:avLst/>
          </a:prstGeom>
          <a:gradFill flip="none" rotWithShape="1">
            <a:gsLst>
              <a:gs pos="0">
                <a:srgbClr val="2A700F">
                  <a:tint val="66000"/>
                  <a:satMod val="160000"/>
                </a:srgbClr>
              </a:gs>
              <a:gs pos="50000">
                <a:srgbClr val="2A700F">
                  <a:tint val="44500"/>
                  <a:satMod val="160000"/>
                </a:srgbClr>
              </a:gs>
              <a:gs pos="100000">
                <a:srgbClr val="2A700F">
                  <a:tint val="23500"/>
                  <a:satMod val="160000"/>
                </a:srgbClr>
              </a:gs>
            </a:gsLst>
            <a:path path="circle">
              <a:fillToRect l="50000" t="50000" r="50000" b="50000"/>
            </a:path>
            <a:tileRect/>
          </a:gradFill>
          <a:ln>
            <a:solidFill>
              <a:srgbClr val="2A700F"/>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NZ" sz="4000" b="1" dirty="0" smtClean="0">
                <a:ln>
                  <a:solidFill>
                    <a:srgbClr val="2A700F"/>
                  </a:solidFill>
                </a:ln>
                <a:solidFill>
                  <a:srgbClr val="2A700F"/>
                </a:solidFill>
                <a:latin typeface="+mj-lt"/>
              </a:rPr>
              <a:t>Add your points to partner’s KNOWN 12-14 points</a:t>
            </a:r>
            <a:endParaRPr lang="en-NZ" sz="4000" b="1" dirty="0">
              <a:ln>
                <a:solidFill>
                  <a:srgbClr val="2A700F"/>
                </a:solidFill>
              </a:ln>
              <a:solidFill>
                <a:srgbClr val="2A700F"/>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780696"/>
          </a:xfrm>
        </p:spPr>
        <p:txBody>
          <a:bodyPr>
            <a:normAutofit fontScale="90000"/>
          </a:bodyPr>
          <a:lstStyle/>
          <a:p>
            <a:r>
              <a:rPr lang="en-NZ" sz="4400" b="1" dirty="0" smtClean="0"/>
              <a:t>Responses to 1NT – Unbalanced Hand</a:t>
            </a:r>
            <a:endParaRPr lang="en-NZ" dirty="0"/>
          </a:p>
        </p:txBody>
      </p:sp>
      <p:sp>
        <p:nvSpPr>
          <p:cNvPr id="3" name="Content Placeholder 2"/>
          <p:cNvSpPr>
            <a:spLocks noGrp="1"/>
          </p:cNvSpPr>
          <p:nvPr>
            <p:ph idx="1"/>
          </p:nvPr>
        </p:nvSpPr>
        <p:spPr>
          <a:xfrm>
            <a:off x="611560" y="1041344"/>
            <a:ext cx="7848872" cy="2880320"/>
          </a:xfrm>
        </p:spPr>
        <p:txBody>
          <a:bodyPr>
            <a:normAutofit fontScale="77500" lnSpcReduction="20000"/>
          </a:bodyPr>
          <a:lstStyle/>
          <a:p>
            <a:pPr>
              <a:lnSpc>
                <a:spcPct val="150000"/>
              </a:lnSpc>
            </a:pPr>
            <a:r>
              <a:rPr lang="en-NZ" sz="5100" b="1" dirty="0" smtClean="0"/>
              <a:t>0 – 10 points … no GAME possible</a:t>
            </a:r>
          </a:p>
          <a:p>
            <a:pPr lvl="1">
              <a:lnSpc>
                <a:spcPct val="150000"/>
              </a:lnSpc>
              <a:buNone/>
            </a:pPr>
            <a:r>
              <a:rPr lang="en-NZ" sz="4000" b="1" dirty="0" smtClean="0"/>
              <a:t>Bid your         </a:t>
            </a:r>
            <a:r>
              <a:rPr lang="en-NZ" sz="3600" b="1" dirty="0" smtClean="0"/>
              <a:t>+ </a:t>
            </a:r>
            <a:r>
              <a:rPr lang="en-NZ" sz="4000" b="1" dirty="0" smtClean="0"/>
              <a:t>card suit at the 2-level</a:t>
            </a:r>
          </a:p>
          <a:p>
            <a:pPr lvl="1">
              <a:lnSpc>
                <a:spcPct val="150000"/>
              </a:lnSpc>
              <a:buNone/>
            </a:pPr>
            <a:r>
              <a:rPr lang="en-NZ" sz="4000" b="1" dirty="0" smtClean="0">
                <a:solidFill>
                  <a:srgbClr val="FF0000"/>
                </a:solidFill>
              </a:rPr>
              <a:t>This </a:t>
            </a:r>
            <a:r>
              <a:rPr lang="en-NZ" sz="4000" b="1" smtClean="0">
                <a:solidFill>
                  <a:srgbClr val="FF0000"/>
                </a:solidFill>
              </a:rPr>
              <a:t>is called a WEAK(NESS) </a:t>
            </a:r>
            <a:r>
              <a:rPr lang="en-NZ" sz="4000" b="1" dirty="0" smtClean="0">
                <a:solidFill>
                  <a:srgbClr val="FF0000"/>
                </a:solidFill>
              </a:rPr>
              <a:t>TAKEOUT</a:t>
            </a:r>
          </a:p>
          <a:p>
            <a:pPr lvl="1">
              <a:lnSpc>
                <a:spcPct val="120000"/>
              </a:lnSpc>
              <a:buNone/>
            </a:pPr>
            <a:r>
              <a:rPr lang="en-NZ" sz="3600" b="1" dirty="0" smtClean="0"/>
              <a:t>Partner MUST then pass … YOU ARE THE BOSS</a:t>
            </a:r>
            <a:endParaRPr lang="en-NZ" sz="3600" dirty="0"/>
          </a:p>
        </p:txBody>
      </p:sp>
      <p:pic>
        <p:nvPicPr>
          <p:cNvPr id="6" name="Picture 5" descr="Boss.jpg"/>
          <p:cNvPicPr>
            <a:picLocks noChangeAspect="1"/>
          </p:cNvPicPr>
          <p:nvPr/>
        </p:nvPicPr>
        <p:blipFill>
          <a:blip r:embed="rId3" cstate="print"/>
          <a:stretch>
            <a:fillRect/>
          </a:stretch>
        </p:blipFill>
        <p:spPr>
          <a:xfrm>
            <a:off x="6372200" y="3993672"/>
            <a:ext cx="2514091" cy="2132856"/>
          </a:xfrm>
          <a:prstGeom prst="rect">
            <a:avLst/>
          </a:prstGeom>
        </p:spPr>
      </p:pic>
      <p:sp>
        <p:nvSpPr>
          <p:cNvPr id="8" name="TextBox 7"/>
          <p:cNvSpPr txBox="1"/>
          <p:nvPr/>
        </p:nvSpPr>
        <p:spPr>
          <a:xfrm>
            <a:off x="611560" y="4065680"/>
            <a:ext cx="5328592" cy="1938992"/>
          </a:xfrm>
          <a:prstGeom prst="rect">
            <a:avLst/>
          </a:prstGeom>
          <a:gradFill flip="none" rotWithShape="1">
            <a:gsLst>
              <a:gs pos="0">
                <a:srgbClr val="2A700F">
                  <a:tint val="66000"/>
                  <a:satMod val="160000"/>
                </a:srgbClr>
              </a:gs>
              <a:gs pos="50000">
                <a:srgbClr val="2A700F">
                  <a:tint val="44500"/>
                  <a:satMod val="160000"/>
                </a:srgbClr>
              </a:gs>
              <a:gs pos="100000">
                <a:srgbClr val="2A700F">
                  <a:tint val="23500"/>
                  <a:satMod val="160000"/>
                </a:srgbClr>
              </a:gs>
            </a:gsLst>
            <a:path path="circle">
              <a:fillToRect l="50000" t="50000" r="50000" b="50000"/>
            </a:path>
            <a:tileRect/>
          </a:gradFill>
          <a:ln>
            <a:solidFill>
              <a:srgbClr val="2A700F"/>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NZ" sz="4000" b="1" dirty="0" smtClean="0">
                <a:ln>
                  <a:solidFill>
                    <a:srgbClr val="2A700F"/>
                  </a:solidFill>
                </a:ln>
                <a:solidFill>
                  <a:srgbClr val="2A700F"/>
                </a:solidFill>
                <a:latin typeface="+mj-lt"/>
              </a:rPr>
              <a:t>Add your points to partner’s KNOWN 12-14 points</a:t>
            </a:r>
            <a:endParaRPr lang="en-NZ" sz="4000" b="1" dirty="0">
              <a:ln>
                <a:solidFill>
                  <a:srgbClr val="2A700F"/>
                </a:solidFill>
              </a:ln>
              <a:solidFill>
                <a:srgbClr val="2A700F"/>
              </a:solidFill>
              <a:latin typeface="+mj-lt"/>
            </a:endParaRPr>
          </a:p>
        </p:txBody>
      </p:sp>
      <p:pic>
        <p:nvPicPr>
          <p:cNvPr id="7" name="Picture 6" descr="5b.jpg"/>
          <p:cNvPicPr>
            <a:picLocks noChangeAspect="1"/>
          </p:cNvPicPr>
          <p:nvPr/>
        </p:nvPicPr>
        <p:blipFill>
          <a:blip r:embed="rId4" cstate="print"/>
          <a:stretch>
            <a:fillRect/>
          </a:stretch>
        </p:blipFill>
        <p:spPr>
          <a:xfrm>
            <a:off x="2483768" y="1761424"/>
            <a:ext cx="560855" cy="95541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1000" fill="hold"/>
                                        <p:tgtEl>
                                          <p:spTgt spid="7"/>
                                        </p:tgtEl>
                                        <p:attrNameLst>
                                          <p:attrName>ppt_x</p:attrName>
                                        </p:attrNameLst>
                                      </p:cBhvr>
                                      <p:tavLst>
                                        <p:tav tm="0">
                                          <p:val>
                                            <p:strVal val="#ppt_x"/>
                                          </p:val>
                                        </p:tav>
                                        <p:tav tm="100000">
                                          <p:val>
                                            <p:strVal val="#ppt_x"/>
                                          </p:val>
                                        </p:tav>
                                      </p:tavLst>
                                    </p:anim>
                                    <p:anim calcmode="lin" valueType="num">
                                      <p:cBhvr additive="base">
                                        <p:cTn id="20"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780696"/>
          </a:xfrm>
        </p:spPr>
        <p:txBody>
          <a:bodyPr>
            <a:normAutofit fontScale="90000"/>
          </a:bodyPr>
          <a:lstStyle/>
          <a:p>
            <a:r>
              <a:rPr lang="en-NZ" sz="4400" b="1" dirty="0" smtClean="0"/>
              <a:t>Responses to 1NT – Unbalanced Hand</a:t>
            </a:r>
            <a:endParaRPr lang="en-NZ" dirty="0"/>
          </a:p>
        </p:txBody>
      </p:sp>
      <p:sp>
        <p:nvSpPr>
          <p:cNvPr id="3" name="Content Placeholder 2"/>
          <p:cNvSpPr>
            <a:spLocks noGrp="1"/>
          </p:cNvSpPr>
          <p:nvPr>
            <p:ph idx="1"/>
          </p:nvPr>
        </p:nvSpPr>
        <p:spPr>
          <a:xfrm>
            <a:off x="611560" y="1329376"/>
            <a:ext cx="7848872" cy="4680520"/>
          </a:xfrm>
        </p:spPr>
        <p:txBody>
          <a:bodyPr>
            <a:normAutofit/>
          </a:bodyPr>
          <a:lstStyle/>
          <a:p>
            <a:pPr>
              <a:lnSpc>
                <a:spcPct val="150000"/>
              </a:lnSpc>
              <a:buNone/>
            </a:pPr>
            <a:r>
              <a:rPr lang="en-NZ" sz="4400" b="1" dirty="0" smtClean="0"/>
              <a:t>12+ points … GAME Forcing</a:t>
            </a:r>
          </a:p>
          <a:p>
            <a:pPr lvl="1">
              <a:lnSpc>
                <a:spcPct val="150000"/>
              </a:lnSpc>
            </a:pPr>
            <a:r>
              <a:rPr lang="en-NZ" sz="2800" b="1" dirty="0" smtClean="0"/>
              <a:t>Bid your              card MAJOR at the 3-level</a:t>
            </a:r>
          </a:p>
          <a:p>
            <a:pPr lvl="1">
              <a:lnSpc>
                <a:spcPct val="150000"/>
              </a:lnSpc>
              <a:buNone/>
            </a:pPr>
            <a:r>
              <a:rPr lang="en-NZ" sz="2400" b="1" dirty="0" smtClean="0"/>
              <a:t>   </a:t>
            </a:r>
            <a:r>
              <a:rPr lang="en-NZ" sz="2400" b="1" dirty="0" smtClean="0">
                <a:solidFill>
                  <a:srgbClr val="FF0000"/>
                </a:solidFill>
              </a:rPr>
              <a:t>(Partner MUST agree your suit or bid </a:t>
            </a:r>
            <a:r>
              <a:rPr lang="en-NZ" sz="2400" b="1" dirty="0" err="1" smtClean="0">
                <a:solidFill>
                  <a:srgbClr val="FF0000"/>
                </a:solidFill>
              </a:rPr>
              <a:t>NoTrumps</a:t>
            </a:r>
            <a:r>
              <a:rPr lang="en-NZ" sz="2400" b="1" dirty="0" smtClean="0">
                <a:solidFill>
                  <a:srgbClr val="FF0000"/>
                </a:solidFill>
              </a:rPr>
              <a:t>)</a:t>
            </a:r>
          </a:p>
          <a:p>
            <a:pPr lvl="1">
              <a:lnSpc>
                <a:spcPct val="150000"/>
              </a:lnSpc>
            </a:pPr>
            <a:r>
              <a:rPr lang="en-NZ" sz="2800" b="1" dirty="0" smtClean="0"/>
              <a:t>Bid your            card MAJOR at the 4-level - OR</a:t>
            </a:r>
          </a:p>
          <a:p>
            <a:pPr lvl="1">
              <a:lnSpc>
                <a:spcPct val="150000"/>
              </a:lnSpc>
            </a:pPr>
            <a:r>
              <a:rPr lang="en-NZ" sz="2800" b="1" dirty="0" smtClean="0"/>
              <a:t>Bid your            card MINOR at the 5-level</a:t>
            </a:r>
          </a:p>
          <a:p>
            <a:pPr lvl="1">
              <a:lnSpc>
                <a:spcPct val="150000"/>
              </a:lnSpc>
            </a:pPr>
            <a:endParaRPr lang="en-NZ" sz="2900" b="1" dirty="0" smtClean="0"/>
          </a:p>
          <a:p>
            <a:pPr>
              <a:buNone/>
            </a:pPr>
            <a:endParaRPr lang="en-NZ" dirty="0" smtClean="0"/>
          </a:p>
          <a:p>
            <a:pPr>
              <a:buNone/>
            </a:pPr>
            <a:endParaRPr lang="en-NZ" b="1" dirty="0" smtClean="0">
              <a:solidFill>
                <a:schemeClr val="accent1">
                  <a:lumMod val="75000"/>
                </a:schemeClr>
              </a:solidFill>
            </a:endParaRPr>
          </a:p>
          <a:p>
            <a:pPr>
              <a:buNone/>
            </a:pPr>
            <a:endParaRPr lang="en-NZ" dirty="0" smtClean="0"/>
          </a:p>
          <a:p>
            <a:endParaRPr lang="en-NZ" dirty="0" smtClean="0"/>
          </a:p>
          <a:p>
            <a:endParaRPr lang="en-NZ" dirty="0"/>
          </a:p>
        </p:txBody>
      </p:sp>
      <p:pic>
        <p:nvPicPr>
          <p:cNvPr id="6" name="Picture 5" descr="Boss.jpg"/>
          <p:cNvPicPr>
            <a:picLocks noChangeAspect="1"/>
          </p:cNvPicPr>
          <p:nvPr/>
        </p:nvPicPr>
        <p:blipFill>
          <a:blip r:embed="rId3" cstate="print"/>
          <a:stretch>
            <a:fillRect/>
          </a:stretch>
        </p:blipFill>
        <p:spPr>
          <a:xfrm>
            <a:off x="7139182" y="764704"/>
            <a:ext cx="2004817" cy="1700808"/>
          </a:xfrm>
          <a:prstGeom prst="rect">
            <a:avLst/>
          </a:prstGeom>
        </p:spPr>
      </p:pic>
      <p:pic>
        <p:nvPicPr>
          <p:cNvPr id="7" name="Picture 6" descr="5.jpg"/>
          <p:cNvPicPr>
            <a:picLocks noChangeAspect="1"/>
          </p:cNvPicPr>
          <p:nvPr/>
        </p:nvPicPr>
        <p:blipFill>
          <a:blip r:embed="rId4" cstate="print"/>
          <a:stretch>
            <a:fillRect/>
          </a:stretch>
        </p:blipFill>
        <p:spPr>
          <a:xfrm>
            <a:off x="2555776" y="2276872"/>
            <a:ext cx="936104" cy="1037670"/>
          </a:xfrm>
          <a:prstGeom prst="rect">
            <a:avLst/>
          </a:prstGeom>
        </p:spPr>
      </p:pic>
      <p:pic>
        <p:nvPicPr>
          <p:cNvPr id="9" name="Picture 8" descr="6.jpg"/>
          <p:cNvPicPr>
            <a:picLocks noChangeAspect="1"/>
          </p:cNvPicPr>
          <p:nvPr/>
        </p:nvPicPr>
        <p:blipFill>
          <a:blip r:embed="rId5" cstate="print"/>
          <a:stretch>
            <a:fillRect/>
          </a:stretch>
        </p:blipFill>
        <p:spPr>
          <a:xfrm>
            <a:off x="2555776" y="3789040"/>
            <a:ext cx="687166" cy="122413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1000" fill="hold"/>
                                        <p:tgtEl>
                                          <p:spTgt spid="7"/>
                                        </p:tgtEl>
                                        <p:attrNameLst>
                                          <p:attrName>ppt_x</p:attrName>
                                        </p:attrNameLst>
                                      </p:cBhvr>
                                      <p:tavLst>
                                        <p:tav tm="0">
                                          <p:val>
                                            <p:strVal val="#ppt_x"/>
                                          </p:val>
                                        </p:tav>
                                        <p:tav tm="100000">
                                          <p:val>
                                            <p:strVal val="#ppt_x"/>
                                          </p:val>
                                        </p:tav>
                                      </p:tavLst>
                                    </p:anim>
                                    <p:anim calcmode="lin" valueType="num">
                                      <p:cBhvr additive="base">
                                        <p:cTn id="1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1000" fill="hold"/>
                                        <p:tgtEl>
                                          <p:spTgt spid="3">
                                            <p:txEl>
                                              <p:pRg st="3" end="3"/>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4" dur="1000" fill="hold"/>
                                        <p:tgtEl>
                                          <p:spTgt spid="3">
                                            <p:txEl>
                                              <p:pRg st="4" end="4"/>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1000" fill="hold"/>
                                        <p:tgtEl>
                                          <p:spTgt spid="9"/>
                                        </p:tgtEl>
                                        <p:attrNameLst>
                                          <p:attrName>ppt_x</p:attrName>
                                        </p:attrNameLst>
                                      </p:cBhvr>
                                      <p:tavLst>
                                        <p:tav tm="0">
                                          <p:val>
                                            <p:strVal val="#ppt_x"/>
                                          </p:val>
                                        </p:tav>
                                        <p:tav tm="100000">
                                          <p:val>
                                            <p:strVal val="#ppt_x"/>
                                          </p:val>
                                        </p:tav>
                                      </p:tavLst>
                                    </p:anim>
                                    <p:anim calcmode="lin" valueType="num">
                                      <p:cBhvr additive="base">
                                        <p:cTn id="38"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smtClean="0"/>
              <a:t>An extra thing to think about</a:t>
            </a:r>
            <a:endParaRPr lang="en-NZ" dirty="0"/>
          </a:p>
        </p:txBody>
      </p:sp>
      <p:sp>
        <p:nvSpPr>
          <p:cNvPr id="3" name="Content Placeholder 2"/>
          <p:cNvSpPr>
            <a:spLocks noGrp="1"/>
          </p:cNvSpPr>
          <p:nvPr>
            <p:ph idx="1"/>
          </p:nvPr>
        </p:nvSpPr>
        <p:spPr/>
        <p:txBody>
          <a:bodyPr/>
          <a:lstStyle/>
          <a:p>
            <a:r>
              <a:rPr lang="en-NZ" dirty="0" smtClean="0"/>
              <a:t>We spoke frequently about the importance of finding an 8-card fit, especially in a major suit. However, nothing so far has suggested how we might </a:t>
            </a:r>
            <a:r>
              <a:rPr lang="en-NZ" b="1" i="1" dirty="0" smtClean="0"/>
              <a:t>locate a 4-4 major suit fit</a:t>
            </a:r>
            <a:r>
              <a:rPr lang="en-NZ" dirty="0" smtClean="0"/>
              <a:t>. </a:t>
            </a:r>
            <a:r>
              <a:rPr lang="en-NZ" b="1" dirty="0" smtClean="0"/>
              <a:t>How can we deal with this common situation</a:t>
            </a:r>
            <a:r>
              <a:rPr lang="en-NZ" dirty="0" smtClean="0"/>
              <a:t>? </a:t>
            </a:r>
          </a:p>
          <a:p>
            <a:r>
              <a:rPr lang="en-NZ" dirty="0" smtClean="0"/>
              <a:t>The answer lies in the </a:t>
            </a:r>
            <a:r>
              <a:rPr lang="en-NZ" b="1" dirty="0" err="1" smtClean="0"/>
              <a:t>Stayman</a:t>
            </a:r>
            <a:r>
              <a:rPr lang="en-NZ" b="1" dirty="0" smtClean="0"/>
              <a:t> Convention. </a:t>
            </a:r>
            <a:r>
              <a:rPr lang="en-NZ" dirty="0" smtClean="0"/>
              <a:t>Using this, Responder asks if Opener if she has a 4 card major by bidding 2</a:t>
            </a:r>
            <a:r>
              <a:rPr lang="en-NZ" dirty="0" smtClean="0">
                <a:latin typeface="Times New Roman"/>
                <a:cs typeface="Times New Roman"/>
              </a:rPr>
              <a:t>♣ </a:t>
            </a:r>
            <a:r>
              <a:rPr lang="en-NZ" dirty="0" smtClean="0">
                <a:cs typeface="Times New Roman"/>
              </a:rPr>
              <a:t>- this means that this cannot be used as a natural bid with clubs. Opener says 2</a:t>
            </a:r>
            <a:r>
              <a:rPr lang="en-NZ" smtClean="0">
                <a:solidFill>
                  <a:srgbClr val="FF0000"/>
                </a:solidFill>
                <a:latin typeface="Times New Roman"/>
                <a:cs typeface="Times New Roman"/>
              </a:rPr>
              <a:t>♦</a:t>
            </a:r>
            <a:r>
              <a:rPr lang="en-NZ" smtClean="0">
                <a:latin typeface="Times New Roman"/>
                <a:cs typeface="Times New Roman"/>
              </a:rPr>
              <a:t> </a:t>
            </a:r>
            <a:r>
              <a:rPr lang="en-NZ" dirty="0" smtClean="0">
                <a:cs typeface="Times New Roman"/>
              </a:rPr>
              <a:t>i</a:t>
            </a:r>
            <a:r>
              <a:rPr lang="en-NZ" smtClean="0">
                <a:cs typeface="Times New Roman"/>
              </a:rPr>
              <a:t>f </a:t>
            </a:r>
            <a:r>
              <a:rPr lang="en-NZ" dirty="0" smtClean="0">
                <a:cs typeface="Times New Roman"/>
              </a:rPr>
              <a:t>she has no 4 card major, and bids 2</a:t>
            </a:r>
            <a:r>
              <a:rPr lang="en-NZ" dirty="0" smtClean="0">
                <a:solidFill>
                  <a:srgbClr val="FF0000"/>
                </a:solidFill>
                <a:latin typeface="Times New Roman"/>
                <a:cs typeface="Times New Roman"/>
              </a:rPr>
              <a:t>♥</a:t>
            </a:r>
            <a:r>
              <a:rPr lang="en-NZ" dirty="0" smtClean="0">
                <a:cs typeface="Times New Roman"/>
              </a:rPr>
              <a:t> or 2</a:t>
            </a:r>
            <a:r>
              <a:rPr lang="en-NZ" dirty="0" smtClean="0">
                <a:latin typeface="Times New Roman"/>
                <a:cs typeface="Times New Roman"/>
              </a:rPr>
              <a:t>♠</a:t>
            </a:r>
            <a:r>
              <a:rPr lang="en-NZ" dirty="0" smtClean="0">
                <a:cs typeface="Times New Roman"/>
              </a:rPr>
              <a:t> to show 4 of that suit.</a:t>
            </a:r>
            <a:endParaRPr lang="en-NZ"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NZ" sz="3600" dirty="0" smtClean="0"/>
              <a:t>The aim of the play</a:t>
            </a:r>
            <a:endParaRPr lang="en-NZ" sz="3600" dirty="0"/>
          </a:p>
        </p:txBody>
      </p:sp>
      <p:sp>
        <p:nvSpPr>
          <p:cNvPr id="3" name="Content Placeholder 2"/>
          <p:cNvSpPr>
            <a:spLocks noGrp="1"/>
          </p:cNvSpPr>
          <p:nvPr>
            <p:ph idx="1"/>
          </p:nvPr>
        </p:nvSpPr>
        <p:spPr>
          <a:xfrm>
            <a:off x="628650" y="1556792"/>
            <a:ext cx="7039694" cy="4620171"/>
          </a:xfrm>
        </p:spPr>
        <p:txBody>
          <a:bodyPr/>
          <a:lstStyle/>
          <a:p>
            <a:r>
              <a:rPr lang="en-NZ" dirty="0" smtClean="0">
                <a:solidFill>
                  <a:srgbClr val="FF0000"/>
                </a:solidFill>
              </a:rPr>
              <a:t>Declarer aims to take enough tricks, using both his own and Dummy’s cards, to fulfil his contract – </a:t>
            </a:r>
            <a:r>
              <a:rPr lang="en-NZ" dirty="0" err="1" smtClean="0">
                <a:solidFill>
                  <a:srgbClr val="FF0000"/>
                </a:solidFill>
              </a:rPr>
              <a:t>eg</a:t>
            </a:r>
            <a:r>
              <a:rPr lang="en-NZ" dirty="0" smtClean="0">
                <a:solidFill>
                  <a:srgbClr val="FF0000"/>
                </a:solidFill>
              </a:rPr>
              <a:t>, 9 tricks in a contract of 3NT. </a:t>
            </a:r>
            <a:r>
              <a:rPr lang="en-NZ" dirty="0" smtClean="0"/>
              <a:t>The fact that Declarer can see all 26 of his side’s cards can make this task a little easier.</a:t>
            </a:r>
          </a:p>
          <a:p>
            <a:r>
              <a:rPr lang="en-NZ" dirty="0" smtClean="0">
                <a:solidFill>
                  <a:srgbClr val="0070C0"/>
                </a:solidFill>
              </a:rPr>
              <a:t>On the other hand, the Defenders aim to use their combined assets to defeat the contract, </a:t>
            </a:r>
            <a:r>
              <a:rPr lang="en-NZ" dirty="0" err="1" smtClean="0">
                <a:solidFill>
                  <a:srgbClr val="0070C0"/>
                </a:solidFill>
              </a:rPr>
              <a:t>eg</a:t>
            </a:r>
            <a:r>
              <a:rPr lang="en-NZ" dirty="0" smtClean="0">
                <a:solidFill>
                  <a:srgbClr val="0070C0"/>
                </a:solidFill>
              </a:rPr>
              <a:t> to take 5 or more tricks against Declarer’s contract of 3NT.</a:t>
            </a:r>
          </a:p>
          <a:p>
            <a:r>
              <a:rPr lang="en-NZ" dirty="0" smtClean="0"/>
              <a:t>Very rarely, Declarer will have enough top high cards to make his contract without doing anything fancy; the play is then simply a matter of playing out these high cards (known as </a:t>
            </a:r>
            <a:r>
              <a:rPr lang="en-NZ" b="1" dirty="0" smtClean="0"/>
              <a:t>cashing tricks</a:t>
            </a:r>
            <a:r>
              <a:rPr lang="en-NZ" dirty="0" smtClean="0"/>
              <a:t>).</a:t>
            </a:r>
          </a:p>
          <a:p>
            <a:pPr>
              <a:buNone/>
            </a:pPr>
            <a:endParaRPr lang="en-NZ" dirty="0" smtClean="0"/>
          </a:p>
          <a:p>
            <a:endParaRPr lang="en-NZ" dirty="0" smtClean="0"/>
          </a:p>
          <a:p>
            <a:pPr>
              <a:buNone/>
            </a:pPr>
            <a:endParaRPr lang="en-NZ" dirty="0"/>
          </a:p>
        </p:txBody>
      </p:sp>
      <p:pic>
        <p:nvPicPr>
          <p:cNvPr id="4" name="Picture 2" descr="C:\Users\Amanda\AppData\Local\Microsoft\Windows\Temporary Internet Files\Content.IE5\DLMTVB4T\MC900423171[1].wmf"/>
          <p:cNvPicPr>
            <a:picLocks noChangeAspect="1" noChangeArrowheads="1"/>
          </p:cNvPicPr>
          <p:nvPr/>
        </p:nvPicPr>
        <p:blipFill>
          <a:blip r:embed="rId2" cstate="print"/>
          <a:srcRect/>
          <a:stretch>
            <a:fillRect/>
          </a:stretch>
        </p:blipFill>
        <p:spPr bwMode="auto">
          <a:xfrm>
            <a:off x="7452320" y="1592288"/>
            <a:ext cx="936104" cy="936104"/>
          </a:xfrm>
          <a:prstGeom prst="rect">
            <a:avLst/>
          </a:prstGeom>
          <a:noFill/>
        </p:spPr>
      </p:pic>
      <p:pic>
        <p:nvPicPr>
          <p:cNvPr id="5" name="Picture 3" descr="C:\Users\Amanda\AppData\Local\Microsoft\Windows\Temporary Internet Files\Content.IE5\DE6QMMER\MC900433818[1].png"/>
          <p:cNvPicPr>
            <a:picLocks noChangeAspect="1" noChangeArrowheads="1"/>
          </p:cNvPicPr>
          <p:nvPr/>
        </p:nvPicPr>
        <p:blipFill>
          <a:blip r:embed="rId3" cstate="print"/>
          <a:srcRect/>
          <a:stretch>
            <a:fillRect/>
          </a:stretch>
        </p:blipFill>
        <p:spPr bwMode="auto">
          <a:xfrm>
            <a:off x="7668344" y="2852936"/>
            <a:ext cx="974725" cy="9747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12"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0-#ppt_w/2"/>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9"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0-#ppt_w/2"/>
                                          </p:val>
                                        </p:tav>
                                        <p:tav tm="100000">
                                          <p:val>
                                            <p:strVal val="#ppt_x"/>
                                          </p:val>
                                        </p:tav>
                                      </p:tavLst>
                                    </p:anim>
                                    <p:anim calcmode="lin" valueType="num">
                                      <p:cBhvr additive="base">
                                        <p:cTn id="22"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Rectangle 3"/>
          <p:cNvSpPr>
            <a:spLocks noGrp="1" noChangeArrowheads="1"/>
          </p:cNvSpPr>
          <p:nvPr>
            <p:ph type="body" idx="1"/>
          </p:nvPr>
        </p:nvSpPr>
        <p:spPr>
          <a:xfrm>
            <a:off x="250825" y="1124744"/>
            <a:ext cx="7129487" cy="5157192"/>
          </a:xfrm>
        </p:spPr>
        <p:txBody>
          <a:bodyPr>
            <a:normAutofit lnSpcReduction="10000"/>
          </a:bodyPr>
          <a:lstStyle/>
          <a:p>
            <a:pPr marL="0" indent="0" eaLnBrk="1" hangingPunct="1">
              <a:lnSpc>
                <a:spcPct val="110000"/>
              </a:lnSpc>
              <a:buFontTx/>
              <a:buNone/>
              <a:defRPr/>
            </a:pPr>
            <a:r>
              <a:rPr lang="en-US" sz="2400" dirty="0" smtClean="0">
                <a:solidFill>
                  <a:schemeClr val="bg1"/>
                </a:solidFill>
                <a:effectLst>
                  <a:outerShdw blurRad="38100" dist="38100" dir="2700000" algn="tl">
                    <a:srgbClr val="000000"/>
                  </a:outerShdw>
                </a:effectLst>
              </a:rPr>
              <a:t> </a:t>
            </a:r>
            <a:r>
              <a:rPr lang="en-GB" sz="2400" dirty="0" smtClean="0"/>
              <a:t>A good, logical way to plan a hand is to consider it in the following way:</a:t>
            </a:r>
          </a:p>
          <a:p>
            <a:pPr marL="0" indent="0" eaLnBrk="1" hangingPunct="1">
              <a:lnSpc>
                <a:spcPct val="110000"/>
              </a:lnSpc>
              <a:buFontTx/>
              <a:buNone/>
              <a:defRPr/>
            </a:pPr>
            <a:endParaRPr lang="en-GB" sz="1000" b="1" dirty="0" smtClean="0"/>
          </a:p>
          <a:p>
            <a:pPr marL="0" indent="0" eaLnBrk="1" hangingPunct="1">
              <a:lnSpc>
                <a:spcPct val="110000"/>
              </a:lnSpc>
              <a:buFontTx/>
              <a:buNone/>
              <a:defRPr/>
            </a:pPr>
            <a:r>
              <a:rPr lang="en-GB" sz="2400" dirty="0" smtClean="0"/>
              <a:t>Tricks</a:t>
            </a:r>
          </a:p>
          <a:p>
            <a:pPr marL="0" indent="0" eaLnBrk="1" hangingPunct="1">
              <a:lnSpc>
                <a:spcPct val="110000"/>
              </a:lnSpc>
              <a:buFontTx/>
              <a:buNone/>
              <a:defRPr/>
            </a:pPr>
            <a:r>
              <a:rPr lang="en-GB" sz="2400" dirty="0" smtClean="0"/>
              <a:t>First count your top winners. These are the tricks that you can make straight away without losing the lead.</a:t>
            </a:r>
          </a:p>
          <a:p>
            <a:pPr marL="0" indent="0" eaLnBrk="1" hangingPunct="1">
              <a:lnSpc>
                <a:spcPct val="110000"/>
              </a:lnSpc>
              <a:buFontTx/>
              <a:buNone/>
              <a:defRPr/>
            </a:pPr>
            <a:endParaRPr lang="en-GB" sz="1600" b="1" dirty="0" smtClean="0"/>
          </a:p>
          <a:p>
            <a:pPr marL="0" indent="0" eaLnBrk="1" hangingPunct="1">
              <a:lnSpc>
                <a:spcPct val="110000"/>
              </a:lnSpc>
              <a:buFontTx/>
              <a:buNone/>
              <a:defRPr/>
            </a:pPr>
            <a:r>
              <a:rPr lang="en-GB" sz="2400" dirty="0" smtClean="0"/>
              <a:t>How many more do I need?</a:t>
            </a:r>
          </a:p>
          <a:p>
            <a:pPr marL="0" indent="0" eaLnBrk="1" hangingPunct="1">
              <a:lnSpc>
                <a:spcPct val="110000"/>
              </a:lnSpc>
              <a:buFontTx/>
              <a:buNone/>
              <a:defRPr/>
            </a:pPr>
            <a:r>
              <a:rPr lang="en-GB" sz="2400" dirty="0" smtClean="0"/>
              <a:t>Next, work out how many tricks you are short of the number needed to make the contract. If you are lucky, the number of tricks you can make already will equal (or exceed) the number needed for the contract, and all you need to do is cash them.</a:t>
            </a:r>
          </a:p>
        </p:txBody>
      </p:sp>
      <p:sp>
        <p:nvSpPr>
          <p:cNvPr id="3" name="Rectangle 2"/>
          <p:cNvSpPr>
            <a:spLocks noGrp="1" noChangeArrowheads="1"/>
          </p:cNvSpPr>
          <p:nvPr>
            <p:ph type="title"/>
          </p:nvPr>
        </p:nvSpPr>
        <p:spPr>
          <a:xfrm>
            <a:off x="628650" y="365127"/>
            <a:ext cx="7886700" cy="903633"/>
          </a:xfrm>
        </p:spPr>
        <p:txBody>
          <a:bodyPr>
            <a:normAutofit/>
          </a:bodyPr>
          <a:lstStyle/>
          <a:p>
            <a:pPr algn="ctr" eaLnBrk="1" hangingPunct="1">
              <a:defRPr/>
            </a:pPr>
            <a:r>
              <a:rPr lang="en-US" sz="3600" dirty="0" smtClean="0"/>
              <a:t>Declarer’s task - make a plan!</a:t>
            </a:r>
            <a:endParaRPr lang="en-GB" sz="3600" dirty="0" smtClean="0"/>
          </a:p>
        </p:txBody>
      </p:sp>
      <p:pic>
        <p:nvPicPr>
          <p:cNvPr id="64515" name="Picture 3" descr="C:\Users\JaneDouglas\AppData\Local\Microsoft\Windows\Temporary Internet Files\Content.IE5\9S9QAIL5\count[1].jpg"/>
          <p:cNvPicPr>
            <a:picLocks noChangeAspect="1" noChangeArrowheads="1"/>
          </p:cNvPicPr>
          <p:nvPr/>
        </p:nvPicPr>
        <p:blipFill>
          <a:blip r:embed="rId2" cstate="print"/>
          <a:srcRect/>
          <a:stretch>
            <a:fillRect/>
          </a:stretch>
        </p:blipFill>
        <p:spPr bwMode="auto">
          <a:xfrm>
            <a:off x="7740352" y="1556792"/>
            <a:ext cx="1267615" cy="1885900"/>
          </a:xfrm>
          <a:prstGeom prst="rect">
            <a:avLst/>
          </a:prstGeom>
          <a:noFill/>
        </p:spPr>
      </p:pic>
      <p:pic>
        <p:nvPicPr>
          <p:cNvPr id="64516" name="Picture 4" descr="C:\Users\JaneDouglas\AppData\Local\Microsoft\Windows\Temporary Internet Files\Content.IE5\D3YQ2U6S\Math-Girl-[1].png"/>
          <p:cNvPicPr>
            <a:picLocks noChangeAspect="1" noChangeArrowheads="1"/>
          </p:cNvPicPr>
          <p:nvPr/>
        </p:nvPicPr>
        <p:blipFill>
          <a:blip r:embed="rId3" cstate="print"/>
          <a:srcRect/>
          <a:stretch>
            <a:fillRect/>
          </a:stretch>
        </p:blipFill>
        <p:spPr bwMode="auto">
          <a:xfrm>
            <a:off x="7164288" y="3861048"/>
            <a:ext cx="1866445" cy="18002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57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571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45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571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571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45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build="p"/>
    </p:bldLst>
  </p:timing>
</p:sld>
</file>

<file path=ppt/theme/theme1.xml><?xml version="1.0" encoding="utf-8"?>
<a:theme xmlns:a="http://schemas.openxmlformats.org/drawingml/2006/main" name="Office Theme">
  <a:themeElements>
    <a:clrScheme name="Custom 5">
      <a:dk1>
        <a:sysClr val="windowText" lastClr="000000"/>
      </a:dk1>
      <a:lt1>
        <a:srgbClr val="000000"/>
      </a:lt1>
      <a:dk2>
        <a:srgbClr val="000000"/>
      </a:dk2>
      <a:lt2>
        <a:srgbClr val="000000"/>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9232</TotalTime>
  <Words>1035</Words>
  <Application>Microsoft Office PowerPoint</Application>
  <PresentationFormat>On-screen Show (4:3)</PresentationFormat>
  <Paragraphs>153</Paragraphs>
  <Slides>19</Slides>
  <Notes>5</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Basic Rules for Opening 1NT</vt:lpstr>
      <vt:lpstr>What does responder do?</vt:lpstr>
      <vt:lpstr>Responses to 1NT – Balanced Hand</vt:lpstr>
      <vt:lpstr>Responses to 1NT – Unbalanced Hand</vt:lpstr>
      <vt:lpstr>Responses to 1NT – Unbalanced Hand</vt:lpstr>
      <vt:lpstr>An extra thing to think about</vt:lpstr>
      <vt:lpstr>The aim of the play</vt:lpstr>
      <vt:lpstr>Declarer’s task - make a plan!</vt:lpstr>
      <vt:lpstr>Declarer’s task - make a plan!</vt:lpstr>
      <vt:lpstr>Taking a finesse for extra winners</vt:lpstr>
      <vt:lpstr>Slide 12</vt:lpstr>
      <vt:lpstr>Slide 13</vt:lpstr>
      <vt:lpstr>Slide 14</vt:lpstr>
      <vt:lpstr>Slide 15</vt:lpstr>
      <vt:lpstr>Slide 16</vt:lpstr>
      <vt:lpstr>Play of the Hand – Trump Contracts</vt:lpstr>
      <vt:lpstr>Play of the Hand – Trump Contracts</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Amanda Smith</dc:creator>
  <cp:lastModifiedBy>Douglas Russell</cp:lastModifiedBy>
  <cp:revision>310</cp:revision>
  <dcterms:created xsi:type="dcterms:W3CDTF">2013-02-20T01:53:33Z</dcterms:created>
  <dcterms:modified xsi:type="dcterms:W3CDTF">2018-06-08T23:18:42Z</dcterms:modified>
</cp:coreProperties>
</file>